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52" r:id="rId1"/>
    <p:sldMasterId id="2147483656" r:id="rId2"/>
    <p:sldMasterId id="2147483669" r:id="rId3"/>
  </p:sldMasterIdLst>
  <p:notesMasterIdLst>
    <p:notesMasterId r:id="rId24"/>
  </p:notesMasterIdLst>
  <p:handoutMasterIdLst>
    <p:handoutMasterId r:id="rId25"/>
  </p:handoutMasterIdLst>
  <p:sldIdLst>
    <p:sldId id="498" r:id="rId4"/>
    <p:sldId id="530" r:id="rId5"/>
    <p:sldId id="542" r:id="rId6"/>
    <p:sldId id="529" r:id="rId7"/>
    <p:sldId id="534" r:id="rId8"/>
    <p:sldId id="536" r:id="rId9"/>
    <p:sldId id="539" r:id="rId10"/>
    <p:sldId id="540" r:id="rId11"/>
    <p:sldId id="541" r:id="rId12"/>
    <p:sldId id="543" r:id="rId13"/>
    <p:sldId id="544" r:id="rId14"/>
    <p:sldId id="545" r:id="rId15"/>
    <p:sldId id="546" r:id="rId16"/>
    <p:sldId id="547" r:id="rId17"/>
    <p:sldId id="550" r:id="rId18"/>
    <p:sldId id="551" r:id="rId19"/>
    <p:sldId id="552" r:id="rId20"/>
    <p:sldId id="553" r:id="rId21"/>
    <p:sldId id="554" r:id="rId22"/>
    <p:sldId id="526" r:id="rId23"/>
  </p:sldIdLst>
  <p:sldSz cx="12192000" cy="6858000"/>
  <p:notesSz cx="6735763" cy="9866313"/>
  <p:embeddedFontLst>
    <p:embeddedFont>
      <p:font typeface="굴림" panose="020B0600000101010101" pitchFamily="50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함초롬바탕" panose="02030504000101010101" pitchFamily="18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Segoe UI Light" panose="020B0502040204020203" pitchFamily="34" charset="0"/>
      <p:regular r:id="rId35"/>
      <p:italic r:id="rId36"/>
    </p:embeddedFont>
    <p:embeddedFont>
      <p:font typeface="Microsoft YaHei Light" panose="020B0502040204020203" pitchFamily="34" charset="-122"/>
      <p:regular r:id="rId37"/>
    </p:embeddedFont>
    <p:embeddedFont>
      <p:font typeface="Microsoft YaHei UI Light" panose="020B0502040204020203" pitchFamily="34" charset="-122"/>
      <p:regular r:id="rId38"/>
    </p:embeddedFont>
    <p:embeddedFont>
      <p:font typeface="Segoe UI Semilight" panose="020B0402040204020203" pitchFamily="34" charset="0"/>
      <p:regular r:id="rId39"/>
      <p:italic r:id="rId40"/>
    </p:embeddedFont>
    <p:embeddedFont>
      <p:font typeface="한컴 윤고딕 230" panose="02020603020101020101" pitchFamily="18" charset="-127"/>
      <p:regular r:id="rId41"/>
    </p:embeddedFont>
    <p:embeddedFont>
      <p:font typeface="Arial Narrow" panose="020B060602020203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44F3580-8422-45B3-BBEF-2F457D1B1F1D}">
          <p14:sldIdLst>
            <p14:sldId id="498"/>
            <p14:sldId id="530"/>
            <p14:sldId id="542"/>
            <p14:sldId id="529"/>
            <p14:sldId id="534"/>
            <p14:sldId id="536"/>
            <p14:sldId id="539"/>
            <p14:sldId id="540"/>
            <p14:sldId id="541"/>
            <p14:sldId id="543"/>
            <p14:sldId id="544"/>
            <p14:sldId id="545"/>
            <p14:sldId id="546"/>
            <p14:sldId id="547"/>
            <p14:sldId id="550"/>
            <p14:sldId id="551"/>
            <p14:sldId id="552"/>
            <p14:sldId id="553"/>
            <p14:sldId id="554"/>
          </p14:sldIdLst>
        </p14:section>
        <p14:section name="제목 없는 구역" id="{441CA159-2DBD-407F-B82C-79CC4FF11F31}">
          <p14:sldIdLst>
            <p14:sldId id="5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339" userDrawn="1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pos="2116" userDrawn="1">
          <p15:clr>
            <a:srgbClr val="A4A3A4"/>
          </p15:clr>
        </p15:guide>
        <p15:guide id="5" pos="6425" userDrawn="1">
          <p15:clr>
            <a:srgbClr val="A4A3A4"/>
          </p15:clr>
        </p15:guide>
        <p15:guide id="6" pos="1209" userDrawn="1">
          <p15:clr>
            <a:srgbClr val="A4A3A4"/>
          </p15:clr>
        </p15:guide>
        <p15:guide id="7" orient="horz" pos="119" userDrawn="1">
          <p15:clr>
            <a:srgbClr val="A4A3A4"/>
          </p15:clr>
        </p15:guide>
        <p15:guide id="8" orient="horz" pos="4110" userDrawn="1">
          <p15:clr>
            <a:srgbClr val="A4A3A4"/>
          </p15:clr>
        </p15:guide>
        <p15:guide id="9" pos="2162" userDrawn="1">
          <p15:clr>
            <a:srgbClr val="A4A3A4"/>
          </p15:clr>
        </p15:guide>
        <p15:guide id="10" pos="6879" userDrawn="1">
          <p15:clr>
            <a:srgbClr val="A4A3A4"/>
          </p15:clr>
        </p15:guide>
        <p15:guide id="11" pos="8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 userDrawn="1">
          <p15:clr>
            <a:srgbClr val="A4A3A4"/>
          </p15:clr>
        </p15:guide>
        <p15:guide id="2" pos="216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4D4D"/>
    <a:srgbClr val="C27552"/>
    <a:srgbClr val="9FB7A0"/>
    <a:srgbClr val="6C9C71"/>
    <a:srgbClr val="EEECE1"/>
    <a:srgbClr val="E6E6E6"/>
    <a:srgbClr val="8BAF8D"/>
    <a:srgbClr val="AB5D5D"/>
    <a:srgbClr val="9E1A1A"/>
    <a:srgbClr val="7DA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32" autoAdjust="0"/>
    <p:restoredTop sz="95354" autoAdjust="0"/>
  </p:normalViewPr>
  <p:slideViewPr>
    <p:cSldViewPr>
      <p:cViewPr varScale="1">
        <p:scale>
          <a:sx n="103" d="100"/>
          <a:sy n="103" d="100"/>
        </p:scale>
        <p:origin x="126" y="258"/>
      </p:cViewPr>
      <p:guideLst>
        <p:guide orient="horz" pos="1253"/>
        <p:guide orient="horz" pos="3339"/>
        <p:guide orient="horz" pos="799"/>
        <p:guide pos="2116"/>
        <p:guide pos="6425"/>
        <p:guide pos="1209"/>
        <p:guide orient="horz" pos="119"/>
        <p:guide orient="horz" pos="4110"/>
        <p:guide pos="2162"/>
        <p:guide pos="6879"/>
        <p:guide pos="801"/>
      </p:guideLst>
    </p:cSldViewPr>
  </p:slideViewPr>
  <p:outlineViewPr>
    <p:cViewPr>
      <p:scale>
        <a:sx n="33" d="100"/>
        <a:sy n="33" d="100"/>
      </p:scale>
      <p:origin x="0" y="95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2610" y="642"/>
      </p:cViewPr>
      <p:guideLst>
        <p:guide orient="horz" pos="3106"/>
        <p:guide pos="216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4.fntdata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4T14:10:30.810" idx="1">
    <p:pos x="4163" y="1084"/>
    <p:text>This online system is an integration of the e-commerce shopping service and the customer management process which allows both, to take place a single control system.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5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t" anchorCtr="0" compatLnSpc="1">
            <a:prstTxWarp prst="textNoShape">
              <a:avLst/>
            </a:prstTxWarp>
          </a:bodyPr>
          <a:lstStyle>
            <a:lvl1pPr defTabSz="910809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764" y="5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t" anchorCtr="0" compatLnSpc="1">
            <a:prstTxWarp prst="textNoShape">
              <a:avLst/>
            </a:prstTxWarp>
          </a:bodyPr>
          <a:lstStyle>
            <a:lvl1pPr algn="r" defTabSz="910809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355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" y="9371174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b" anchorCtr="0" compatLnSpc="1">
            <a:prstTxWarp prst="textNoShape">
              <a:avLst/>
            </a:prstTxWarp>
          </a:bodyPr>
          <a:lstStyle>
            <a:lvl1pPr defTabSz="910809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355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4764" y="9371174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b" anchorCtr="0" compatLnSpc="1">
            <a:prstTxWarp prst="textNoShape">
              <a:avLst/>
            </a:prstTxWarp>
          </a:bodyPr>
          <a:lstStyle>
            <a:lvl1pPr algn="r" defTabSz="910809">
              <a:defRPr sz="1200">
                <a:ea typeface="굴림" pitchFamily="50" charset="-127"/>
              </a:defRPr>
            </a:lvl1pPr>
          </a:lstStyle>
          <a:p>
            <a:fld id="{9CA25E3E-E041-416D-B68F-675B34E058CF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9613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5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60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764" y="5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60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8" y="738188"/>
            <a:ext cx="658018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60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6" y="4686381"/>
            <a:ext cx="5389563" cy="444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60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" y="9371174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60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764" y="9371174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fld id="{ED7E999F-B02F-440C-B345-8852A70AF77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81719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130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68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025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977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66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208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40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597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723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921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837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035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978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535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4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8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5"/>
          <p:cNvSpPr>
            <a:spLocks noChangeArrowheads="1"/>
          </p:cNvSpPr>
          <p:nvPr userDrawn="1"/>
        </p:nvSpPr>
        <p:spPr bwMode="auto">
          <a:xfrm>
            <a:off x="6351" y="4764"/>
            <a:ext cx="12179300" cy="6848475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a typeface="+mn-ea"/>
            </a:endParaRPr>
          </a:p>
        </p:txBody>
      </p:sp>
      <p:sp>
        <p:nvSpPr>
          <p:cNvPr id="8" name="Rectangle 28"/>
          <p:cNvSpPr>
            <a:spLocks noChangeArrowheads="1"/>
          </p:cNvSpPr>
          <p:nvPr userDrawn="1"/>
        </p:nvSpPr>
        <p:spPr bwMode="auto">
          <a:xfrm>
            <a:off x="6351" y="4764"/>
            <a:ext cx="12179300" cy="6848475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a typeface="+mn-ea"/>
            </a:endParaRPr>
          </a:p>
        </p:txBody>
      </p:sp>
      <p:sp>
        <p:nvSpPr>
          <p:cNvPr id="12" name="Rectangle 26"/>
          <p:cNvSpPr>
            <a:spLocks noGrp="1" noChangeArrowheads="1"/>
          </p:cNvSpPr>
          <p:nvPr>
            <p:ph type="ctrTitle"/>
          </p:nvPr>
        </p:nvSpPr>
        <p:spPr>
          <a:xfrm>
            <a:off x="3135093" y="2526268"/>
            <a:ext cx="5921814" cy="738664"/>
          </a:xfrm>
          <a:effectLst>
            <a:outerShdw dist="45791" dir="2021404" algn="ctr" rotWithShape="0">
              <a:schemeClr val="tx1">
                <a:alpha val="50000"/>
              </a:schemeClr>
            </a:outerShdw>
          </a:effectLst>
        </p:spPr>
        <p:txBody>
          <a:bodyPr/>
          <a:lstStyle>
            <a:lvl1pPr algn="ctr">
              <a:defRPr sz="42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Rectangle 27"/>
          <p:cNvSpPr>
            <a:spLocks noGrp="1" noChangeArrowheads="1"/>
          </p:cNvSpPr>
          <p:nvPr>
            <p:ph type="subTitle" idx="1"/>
          </p:nvPr>
        </p:nvSpPr>
        <p:spPr>
          <a:xfrm>
            <a:off x="0" y="4876800"/>
            <a:ext cx="12192000" cy="6096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 b="1"/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0" name="그림 9" descr="Gauscento logo.JP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552480" y="5949350"/>
            <a:ext cx="2242037" cy="590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90D7-A466-4000-8EF4-A5D68B9432ED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C649-23C7-4D97-8153-CB0BDB96A413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54B36-5A5E-425F-A112-DB3E1BEF0854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A247-A8A7-4228-B5EE-AAC91E2A252F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7DC46-97BB-4BCC-8E00-3427795D2BD9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33FA-E42B-4035-AD40-D6CC9B09D1C5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006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8C69-AABC-41FC-9868-5314388E9EEC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941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A2788-979F-405F-8147-1D6CEB4E22DA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96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121D-E6DF-4336-8742-5FDD10751AC1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21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0FA3-2D6D-460E-8EE1-4FEBE8ADF9F2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5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>
            <a:lum bright="47000" contrast="-39000"/>
          </a:blip>
          <a:srcRect l="3891" r="375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718188" y="6464302"/>
            <a:ext cx="3722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0" latinLnBrk="0" hangingPunct="0">
              <a:defRPr kumimoji="0" sz="1200" b="1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8504DF3-7A6E-498E-BFCF-083CF38CB76B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5" name="그림 4" descr="Gauscento logo.JP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016267" y="476590"/>
            <a:ext cx="2242037" cy="590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C1F9-CA4B-4B4F-8864-4E02AE065BD7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995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F64E-451D-47B6-88B6-D6608EC3D341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859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29E9-556B-460A-AF60-E87C98688C23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1000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2E92-9947-4DF5-B25C-D010302357DC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174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5F68D-D6D2-4800-BB0B-46923F1C2592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0573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CFF9C-F864-4E1F-87C6-8F7F942B5778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69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Arial Narrow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rial Narrow" pitchFamily="34" charset="0"/>
              </a:defRPr>
            </a:lvl1pPr>
            <a:lvl2pPr algn="l">
              <a:defRPr>
                <a:latin typeface="Arial Narrow" pitchFamily="34" charset="0"/>
              </a:defRPr>
            </a:lvl2pPr>
            <a:lvl3pPr algn="l">
              <a:defRPr>
                <a:latin typeface="Arial Narrow" pitchFamily="34" charset="0"/>
              </a:defRPr>
            </a:lvl3pPr>
            <a:lvl4pPr algn="l">
              <a:defRPr>
                <a:latin typeface="Arial Narrow" pitchFamily="34" charset="0"/>
              </a:defRPr>
            </a:lvl4pPr>
            <a:lvl5pPr algn="l">
              <a:defRPr>
                <a:latin typeface="Arial Narrow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0EEF2-5AAD-485F-80D9-9CF7296D1E57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722998" y="6464302"/>
            <a:ext cx="36740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0" latinLnBrk="0" hangingPunct="0">
              <a:defRPr kumimoji="0" sz="1200" b="1">
                <a:solidFill>
                  <a:srgbClr val="000000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8504DF3-7A6E-498E-BFCF-083CF38CB76B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5081-0537-4C36-B525-543F378AC82C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FF2D2-312B-4831-B2D0-688232C7F572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E9BF3-4807-475D-B89D-B1FF3B7905C9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85E0-5589-470D-8DBF-E860AFDA55D4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94E9-24B7-4C6B-8A7A-F9FAB75D0800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0AC5-8757-447C-866E-BFCF4C79A8DE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7"/>
          <p:cNvSpPr>
            <a:spLocks noGrp="1"/>
          </p:cNvSpPr>
          <p:nvPr>
            <p:ph type="title"/>
          </p:nvPr>
        </p:nvSpPr>
        <p:spPr>
          <a:xfrm>
            <a:off x="334434" y="58740"/>
            <a:ext cx="4487126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14035" y="6357959"/>
            <a:ext cx="41229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0" latinLnBrk="0" hangingPunct="0">
              <a:defRPr kumimoji="0" sz="1500" b="1">
                <a:solidFill>
                  <a:srgbClr val="000000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8504DF3-7A6E-498E-BFCF-083CF38CB76B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" y="0"/>
            <a:ext cx="29421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 descr="Gauscento logo.JPG"/>
          <p:cNvPicPr>
            <a:picLocks noChangeAspect="1"/>
          </p:cNvPicPr>
          <p:nvPr userDrawn="1"/>
        </p:nvPicPr>
        <p:blipFill>
          <a:blip r:embed="rId6" cstate="screen">
            <a:lum bright="26000"/>
          </a:blip>
          <a:stretch>
            <a:fillRect/>
          </a:stretch>
        </p:blipFill>
        <p:spPr>
          <a:xfrm>
            <a:off x="10032547" y="188551"/>
            <a:ext cx="1761971" cy="46418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AB580-9858-4029-9265-31568D80B0A5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1C3EF-D39F-4663-A743-D6FB9559E2C5}" type="datetime1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5" Type="http://schemas.openxmlformats.org/officeDocument/2006/relationships/comments" Target="../comments/comment1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833975" y="349386"/>
            <a:ext cx="4194412" cy="6120914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6816080" y="2204864"/>
            <a:ext cx="4980899" cy="2409959"/>
          </a:xfrm>
          <a:prstGeom prst="roundRect">
            <a:avLst>
              <a:gd name="adj" fmla="val 9163"/>
            </a:avLst>
          </a:prstGeom>
          <a:solidFill>
            <a:srgbClr val="FFFFFF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AA5ED-E93C-4A4F-8369-0788CDB58E92}"/>
              </a:ext>
            </a:extLst>
          </p:cNvPr>
          <p:cNvSpPr txBox="1"/>
          <p:nvPr/>
        </p:nvSpPr>
        <p:spPr>
          <a:xfrm>
            <a:off x="6216932" y="3998541"/>
            <a:ext cx="576326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100" b="1" dirty="0">
              <a:latin typeface="Segoe UI Light" panose="020B0502040204020203" pitchFamily="34" charset="0"/>
              <a:ea typeface="함초롬바탕" panose="02030504000101010101" pitchFamily="18" charset="-127"/>
              <a:cs typeface="Segoe UI Light" panose="020B0502040204020203" pitchFamily="34" charset="0"/>
            </a:endParaRPr>
          </a:p>
          <a:p>
            <a:pPr algn="r"/>
            <a:r>
              <a:rPr lang="en-US" altLang="ko-KR" sz="2000" b="1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GIUSEPPE GIUSTI KOREA CO., LTD</a:t>
            </a:r>
          </a:p>
          <a:p>
            <a:pPr algn="r"/>
            <a:r>
              <a:rPr lang="ko-KR" altLang="en-US" sz="2000" b="1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주세페</a:t>
            </a:r>
            <a:r>
              <a:rPr lang="ko-KR" altLang="en-US" sz="20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000" b="1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주스티</a:t>
            </a:r>
            <a:r>
              <a:rPr lang="ko-KR" altLang="en-US" sz="20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코리아</a:t>
            </a:r>
            <a:endParaRPr lang="en-US" altLang="ko-KR" sz="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02" b="89916" l="9948" r="89791">
                        <a14:foregroundMark x1="37696" y1="14286" x2="36649" y2="27451"/>
                        <a14:foregroundMark x1="55497" y1="5602" x2="57853" y2="10364"/>
                        <a14:foregroundMark x1="60995" y1="27451" x2="62042" y2="29132"/>
                        <a14:foregroundMark x1="58115" y1="20448" x2="68586" y2="25210"/>
                        <a14:foregroundMark x1="27749" y1="29692" x2="17801" y2="35294"/>
                        <a14:foregroundMark x1="37173" y1="79272" x2="42932" y2="86275"/>
                        <a14:foregroundMark x1="76178" y1="53501" x2="76963" y2="61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52" y="4691232"/>
            <a:ext cx="536504" cy="501392"/>
          </a:xfrm>
          <a:prstGeom prst="rect">
            <a:avLst/>
          </a:prstGeom>
        </p:spPr>
      </p:pic>
      <p:pic>
        <p:nvPicPr>
          <p:cNvPr id="1042" name="Picture 18" descr="Acetaia Giusti - Since 1605 Italy's oldest balsamic vinegar producer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338" y="1211439"/>
            <a:ext cx="4836449" cy="27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/>
          <p:cNvCxnSpPr/>
          <p:nvPr/>
        </p:nvCxnSpPr>
        <p:spPr>
          <a:xfrm>
            <a:off x="6557266" y="4941168"/>
            <a:ext cx="5634734" cy="0"/>
          </a:xfrm>
          <a:prstGeom prst="line">
            <a:avLst/>
          </a:prstGeom>
          <a:ln w="15875" cap="rnd">
            <a:solidFill>
              <a:srgbClr val="231F20">
                <a:alpha val="92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619804" y="6023968"/>
            <a:ext cx="539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E-commerce web-development</a:t>
            </a:r>
          </a:p>
          <a:p>
            <a:pPr algn="r"/>
            <a:r>
              <a:rPr lang="ko-KR" altLang="en-US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정보처리산업기사 과정 평가 형 자바 개발자 양성과</a:t>
            </a:r>
          </a:p>
        </p:txBody>
      </p:sp>
      <p:pic>
        <p:nvPicPr>
          <p:cNvPr id="50" name="Picture 12" descr="A hand holding a glass of wine&#10;&#10;Description automatically generated">
            <a:extLst>
              <a:ext uri="{FF2B5EF4-FFF2-40B4-BE49-F238E27FC236}">
                <a16:creationId xmlns:a16="http://schemas.microsoft.com/office/drawing/2014/main" id="{0A7BB088-6841-314E-B911-D81A5F4624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1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104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65" t="316" r="-18" b="-1"/>
          <a:stretch/>
        </p:blipFill>
        <p:spPr>
          <a:xfrm>
            <a:off x="-24681" y="-15121"/>
            <a:ext cx="5582863" cy="68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59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4489606" y="2880891"/>
            <a:ext cx="3420000" cy="2708349"/>
          </a:xfrm>
          <a:prstGeom prst="roundRect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283812" y="2882007"/>
            <a:ext cx="3420000" cy="2708349"/>
          </a:xfrm>
          <a:prstGeom prst="roundRect">
            <a:avLst/>
          </a:prstGeom>
          <a:solidFill>
            <a:srgbClr val="F6F7F8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5400" y="2880891"/>
            <a:ext cx="3420000" cy="2708349"/>
          </a:xfrm>
          <a:prstGeom prst="roundRect">
            <a:avLst/>
          </a:prstGeom>
          <a:solidFill>
            <a:srgbClr val="F6F7F8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007193" y="457608"/>
            <a:ext cx="4966002" cy="119986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Contents</a:t>
            </a:r>
            <a:endParaRPr lang="ko-KR" altLang="en-US" sz="6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76047" y="2880891"/>
            <a:ext cx="3400648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defRPr/>
            </a:pP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70552" y="2123295"/>
            <a:ext cx="2494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분석</a:t>
            </a: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572589" y="2123295"/>
            <a:ext cx="2842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80990" algn="ctr">
              <a:spcBef>
                <a:spcPts val="0"/>
              </a:spcBef>
              <a:defRPr/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구현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테스트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6471" y="3064892"/>
            <a:ext cx="3298372" cy="2308324"/>
          </a:xfrm>
          <a:prstGeom prst="rect">
            <a:avLst/>
          </a:prstGeom>
        </p:spPr>
        <p:txBody>
          <a:bodyPr wrap="square" lIns="0" rIns="18000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1.1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1.2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개발환경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개발리소스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 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구조도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(WBS)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작업일정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469049" y="3102241"/>
            <a:ext cx="3297600" cy="2062103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2.1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2.2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유스케이스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다이어그램 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</a:t>
            </a: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</a:t>
            </a:r>
            <a:r>
              <a:rPr lang="en-US" altLang="ko-KR" sz="1600" dirty="0" err="1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Usecase</a:t>
            </a: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 Diagram)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2.3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순차다이어그램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	</a:t>
            </a:r>
            <a:r>
              <a:rPr lang="ko-KR" altLang="en-US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 </a:t>
            </a: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(Sequence Diagram)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2.4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기능정의서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2185" y="2132138"/>
            <a:ext cx="13083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계획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58232" y="3226220"/>
            <a:ext cx="3298772" cy="186512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3.1  DB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(ERD)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3.2 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Project source Explorer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3.3  UI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시연 및 핵심 기능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3.4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차후 개발 내용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02" b="89916" l="9948" r="89791">
                        <a14:foregroundMark x1="37696" y1="14286" x2="36649" y2="27451"/>
                        <a14:foregroundMark x1="55497" y1="5602" x2="57853" y2="10364"/>
                        <a14:foregroundMark x1="60995" y1="27451" x2="62042" y2="29132"/>
                        <a14:foregroundMark x1="58115" y1="20448" x2="68586" y2="25210"/>
                        <a14:foregroundMark x1="27749" y1="29692" x2="17801" y2="35294"/>
                        <a14:foregroundMark x1="37173" y1="79272" x2="42932" y2="86275"/>
                        <a14:foregroundMark x1="76178" y1="53501" x2="76963" y2="61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6" y="557092"/>
            <a:ext cx="912983" cy="853232"/>
          </a:xfrm>
          <a:prstGeom prst="rect">
            <a:avLst/>
          </a:prstGeom>
        </p:spPr>
      </p:pic>
      <p:pic>
        <p:nvPicPr>
          <p:cNvPr id="17" name="Picture 16" descr="Le Imprese Associate - Confindustria Emilia">
            <a:extLst>
              <a:ext uri="{FF2B5EF4-FFF2-40B4-BE49-F238E27FC236}">
                <a16:creationId xmlns:a16="http://schemas.microsoft.com/office/drawing/2014/main" id="{69BCEFEE-05AF-40C4-82F4-EEF6B6E58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01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0152" y="542917"/>
            <a:ext cx="655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2.1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 </a:t>
            </a:r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</a:t>
            </a:r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97E698-5E7A-6A96-00E4-D3BA6EA7DA85}"/>
              </a:ext>
            </a:extLst>
          </p:cNvPr>
          <p:cNvSpPr/>
          <p:nvPr/>
        </p:nvSpPr>
        <p:spPr>
          <a:xfrm>
            <a:off x="3454210" y="1340768"/>
            <a:ext cx="8746550" cy="306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5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TO DO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190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0152" y="542917"/>
            <a:ext cx="655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2.1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 </a:t>
            </a:r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22725" y="2412074"/>
            <a:ext cx="8746550" cy="3222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200000"/>
              </a:lnSpc>
              <a:buFont typeface="한컴 윤고딕 230" panose="02020603020101020101" pitchFamily="18" charset="-127"/>
              <a:buChar char="-"/>
            </a:pP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ADMIN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계정을 통해 관리자 계정 생성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정보수정 및 삭제를 할 수 있다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.</a:t>
            </a:r>
          </a:p>
          <a:p>
            <a:pPr marL="380990" indent="-380990">
              <a:lnSpc>
                <a:spcPct val="200000"/>
              </a:lnSpc>
              <a:buFont typeface="한컴 윤고딕 230" panose="02020603020101020101" pitchFamily="18" charset="-127"/>
              <a:buChar char="-"/>
            </a:pP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 모드에서는 고객 관리와 매출 조회를 가능하게 하며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 등록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수정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삭제 등의 상품관리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공지사항 게시판 관리 기능을 이용 가능하게 한다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.</a:t>
            </a:r>
          </a:p>
          <a:p>
            <a:pPr marL="380990" indent="-380990">
              <a:lnSpc>
                <a:spcPct val="200000"/>
              </a:lnSpc>
              <a:buFont typeface="한컴 윤고딕 230" panose="02020603020101020101" pitchFamily="18" charset="-127"/>
              <a:buChar char="-"/>
            </a:pP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관리자모드에서 회사소개 글을 수정할 수 있으며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매장 위치 변경과 문의 사항을 확인할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수 있다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.</a:t>
            </a:r>
            <a:endParaRPr lang="ko-KR" altLang="en-US" dirty="0"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solidFill>
                <a:srgbClr val="807662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78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0152" y="542917"/>
            <a:ext cx="8998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2.1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 </a:t>
            </a:r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–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이용자 권한 </a:t>
            </a:r>
            <a:endParaRPr lang="ko-KR" altLang="en-US" sz="4000" b="1" dirty="0">
              <a:solidFill>
                <a:srgbClr val="625242"/>
              </a:solidFill>
              <a:latin typeface="+mn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id="{C08C071D-F50E-AC5D-0CE7-B8717948A984}"/>
              </a:ext>
            </a:extLst>
          </p:cNvPr>
          <p:cNvSpPr/>
          <p:nvPr/>
        </p:nvSpPr>
        <p:spPr>
          <a:xfrm>
            <a:off x="5159896" y="4688419"/>
            <a:ext cx="6425115" cy="1728569"/>
          </a:xfrm>
          <a:prstGeom prst="roundRect">
            <a:avLst/>
          </a:prstGeom>
          <a:noFill/>
          <a:ln>
            <a:solidFill>
              <a:srgbClr val="ECE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▷ 용어정리</a:t>
            </a:r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이용자 </a:t>
            </a:r>
            <a:r>
              <a:rPr lang="en-US" altLang="ko-KR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: </a:t>
            </a: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쇼핑몰을 이용하고자 하는 모든 사람들</a:t>
            </a:r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 </a:t>
            </a:r>
            <a:r>
              <a:rPr lang="en-US" altLang="ko-KR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: </a:t>
            </a: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 권한을 부여 받은 사서</a:t>
            </a:r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비회원 </a:t>
            </a:r>
            <a:r>
              <a:rPr lang="en-US" altLang="ko-KR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: </a:t>
            </a: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시스템 내에서 회원가입절차를 거치지 않고 시스템을 이용하는 자</a:t>
            </a:r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 원 </a:t>
            </a:r>
            <a:r>
              <a:rPr lang="en-US" altLang="ko-KR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: </a:t>
            </a: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시스템 내에서 회원가입절차를 거쳐 가입한 자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EDEA34-B724-7F4C-3DB3-44A76AFA5A94}"/>
              </a:ext>
            </a:extLst>
          </p:cNvPr>
          <p:cNvSpPr/>
          <p:nvPr/>
        </p:nvSpPr>
        <p:spPr>
          <a:xfrm>
            <a:off x="2320396" y="1607862"/>
            <a:ext cx="1895778" cy="1080120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비회원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E68A29B-B043-34B1-3C8D-B1593B1F88D5}"/>
              </a:ext>
            </a:extLst>
          </p:cNvPr>
          <p:cNvSpPr/>
          <p:nvPr/>
        </p:nvSpPr>
        <p:spPr>
          <a:xfrm>
            <a:off x="6960096" y="1608640"/>
            <a:ext cx="1895778" cy="1080120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DEB71DF-96CD-C674-D2BE-06548FA48ACA}"/>
              </a:ext>
            </a:extLst>
          </p:cNvPr>
          <p:cNvSpPr/>
          <p:nvPr/>
        </p:nvSpPr>
        <p:spPr>
          <a:xfrm>
            <a:off x="2320396" y="3626568"/>
            <a:ext cx="1895778" cy="1080120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</a:t>
            </a:r>
            <a:endParaRPr lang="ko-KR" altLang="en-US" sz="2400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4CCBDD9-DE93-0277-006A-EF4A9E39679C}"/>
              </a:ext>
            </a:extLst>
          </p:cNvPr>
          <p:cNvCxnSpPr/>
          <p:nvPr/>
        </p:nvCxnSpPr>
        <p:spPr>
          <a:xfrm>
            <a:off x="4324818" y="2190793"/>
            <a:ext cx="2376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D97A8AB-A3E8-FD7E-4C34-B6F1178DAA54}"/>
              </a:ext>
            </a:extLst>
          </p:cNvPr>
          <p:cNvSpPr txBox="1"/>
          <p:nvPr/>
        </p:nvSpPr>
        <p:spPr>
          <a:xfrm>
            <a:off x="4807898" y="1805630"/>
            <a:ext cx="1410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회원가입</a:t>
            </a:r>
            <a:endParaRPr lang="ko-KR" altLang="en-US" sz="1800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95C27C-6E7E-1EAD-8229-ABA0A75AB729}"/>
              </a:ext>
            </a:extLst>
          </p:cNvPr>
          <p:cNvSpPr txBox="1"/>
          <p:nvPr/>
        </p:nvSpPr>
        <p:spPr>
          <a:xfrm>
            <a:off x="2186673" y="2729396"/>
            <a:ext cx="2048197" cy="695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상품검색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C.S </a:t>
            </a: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게시판 보기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1593C5-6A95-F548-666A-84DC3CA22CA7}"/>
              </a:ext>
            </a:extLst>
          </p:cNvPr>
          <p:cNvSpPr txBox="1"/>
          <p:nvPr/>
        </p:nvSpPr>
        <p:spPr>
          <a:xfrm>
            <a:off x="2244186" y="4760932"/>
            <a:ext cx="2144992" cy="198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 관리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물품관리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게시판 관리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+mn-ea"/>
              </a:rPr>
              <a:t>매출액 확인 </a:t>
            </a:r>
            <a:endParaRPr lang="en-US" altLang="ko-KR" sz="1400" b="1" dirty="0">
              <a:solidFill>
                <a:srgbClr val="464646"/>
              </a:solidFill>
              <a:latin typeface="+mn-ea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소개 페이지 관리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8FA9A4-F42A-F8B6-8C41-4B591AD91773}"/>
              </a:ext>
            </a:extLst>
          </p:cNvPr>
          <p:cNvSpPr txBox="1"/>
          <p:nvPr/>
        </p:nvSpPr>
        <p:spPr>
          <a:xfrm>
            <a:off x="6751692" y="2775368"/>
            <a:ext cx="2448272" cy="198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 검색</a:t>
            </a:r>
            <a:r>
              <a:rPr lang="en-US" altLang="ko-KR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&amp;</a:t>
            </a: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구매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장바구니 일괄구매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포인트 적립</a:t>
            </a:r>
            <a:r>
              <a:rPr lang="en-US" altLang="ko-KR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&amp;</a:t>
            </a: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이용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리뷰게시판 이용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C.S</a:t>
            </a: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게시판 이용</a:t>
            </a: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308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EE8845E0-CBB1-9D9B-467C-4CA3FA15563C}"/>
              </a:ext>
            </a:extLst>
          </p:cNvPr>
          <p:cNvSpPr/>
          <p:nvPr/>
        </p:nvSpPr>
        <p:spPr>
          <a:xfrm>
            <a:off x="2180451" y="1301417"/>
            <a:ext cx="8256636" cy="5295933"/>
          </a:xfrm>
          <a:prstGeom prst="rect">
            <a:avLst/>
          </a:prstGeom>
          <a:noFill/>
          <a:ln w="12700">
            <a:solidFill>
              <a:srgbClr val="D5D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079F81E0-D600-4C62-CC3B-F6A96706FABE}"/>
              </a:ext>
            </a:extLst>
          </p:cNvPr>
          <p:cNvCxnSpPr>
            <a:cxnSpLocks/>
          </p:cNvCxnSpPr>
          <p:nvPr/>
        </p:nvCxnSpPr>
        <p:spPr>
          <a:xfrm flipH="1" flipV="1">
            <a:off x="3764201" y="2550426"/>
            <a:ext cx="7246699" cy="718713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74AC9B14-B9D4-EA51-2F12-4CB7381837EE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1681163" y="4448720"/>
            <a:ext cx="3138812" cy="335702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30151" y="542917"/>
            <a:ext cx="10743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2.2 </a:t>
            </a:r>
            <a:r>
              <a:rPr lang="ko-KR" altLang="en-US" sz="4000" b="1" dirty="0" err="1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유스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케이스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다이어그램 </a:t>
            </a:r>
            <a:r>
              <a:rPr lang="en-US" altLang="ko-KR" sz="2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Use </a:t>
            </a:r>
            <a:r>
              <a:rPr lang="en-US" altLang="ko-KR" sz="2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Case</a:t>
            </a:r>
            <a:r>
              <a:rPr lang="ko-KR" altLang="en-US" sz="2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Diagram</a:t>
            </a:r>
            <a:endParaRPr lang="ko-KR" altLang="en-US" sz="2000" b="1" dirty="0">
              <a:solidFill>
                <a:srgbClr val="625242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슬라이드 번호 개체 틀 1">
            <a:extLst>
              <a:ext uri="{FF2B5EF4-FFF2-40B4-BE49-F238E27FC236}">
                <a16:creationId xmlns:a16="http://schemas.microsoft.com/office/drawing/2014/main" id="{26ED3816-234E-B59F-A952-4BB67D7B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1F0F815-8C6D-E45E-A65C-6CB5BECD8D87}"/>
              </a:ext>
            </a:extLst>
          </p:cNvPr>
          <p:cNvSpPr/>
          <p:nvPr/>
        </p:nvSpPr>
        <p:spPr>
          <a:xfrm>
            <a:off x="6078839" y="2330760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회원가입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73AD4AA9-A608-764E-7A2A-F69FFBCAD903}"/>
              </a:ext>
            </a:extLst>
          </p:cNvPr>
          <p:cNvSpPr/>
          <p:nvPr/>
        </p:nvSpPr>
        <p:spPr>
          <a:xfrm>
            <a:off x="5106614" y="176081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로그인</a:t>
            </a:r>
            <a:r>
              <a:rPr lang="en-US" altLang="ko-KR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로그아웃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CB588663-6F89-4371-8300-BF47C0C023D9}"/>
              </a:ext>
            </a:extLst>
          </p:cNvPr>
          <p:cNvSpPr/>
          <p:nvPr/>
        </p:nvSpPr>
        <p:spPr>
          <a:xfrm>
            <a:off x="2357735" y="601280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회원탈퇴</a:t>
            </a: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38F97F50-8D88-C8EE-5072-81F42A094C55}"/>
              </a:ext>
            </a:extLst>
          </p:cNvPr>
          <p:cNvSpPr/>
          <p:nvPr/>
        </p:nvSpPr>
        <p:spPr>
          <a:xfrm>
            <a:off x="4667905" y="3336469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리뷰 작성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F42EFFE9-5393-ABD0-5DEB-AC448D462D91}"/>
              </a:ext>
            </a:extLst>
          </p:cNvPr>
          <p:cNvSpPr/>
          <p:nvPr/>
        </p:nvSpPr>
        <p:spPr>
          <a:xfrm>
            <a:off x="3370102" y="5085467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주문 목록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98237C6-1AC6-BB0F-7AEE-40A289B7FFD7}"/>
              </a:ext>
            </a:extLst>
          </p:cNvPr>
          <p:cNvSpPr/>
          <p:nvPr/>
        </p:nvSpPr>
        <p:spPr>
          <a:xfrm>
            <a:off x="3338122" y="5671688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포인트 정보</a:t>
            </a: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1FA326D5-ED7E-C085-A527-63C3FD9E7591}"/>
              </a:ext>
            </a:extLst>
          </p:cNvPr>
          <p:cNvSpPr/>
          <p:nvPr/>
        </p:nvSpPr>
        <p:spPr>
          <a:xfrm>
            <a:off x="2775100" y="1560831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상품검색</a:t>
            </a: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63F675EA-DA8C-BF97-3CF1-967EC95E558A}"/>
              </a:ext>
            </a:extLst>
          </p:cNvPr>
          <p:cNvSpPr/>
          <p:nvPr/>
        </p:nvSpPr>
        <p:spPr>
          <a:xfrm>
            <a:off x="6648664" y="488320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통합 게시판</a:t>
            </a: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442753F-B5F8-B9FC-C94A-1A65854C5C5C}"/>
              </a:ext>
            </a:extLst>
          </p:cNvPr>
          <p:cNvSpPr/>
          <p:nvPr/>
        </p:nvSpPr>
        <p:spPr>
          <a:xfrm>
            <a:off x="7411065" y="5277322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문의처리</a:t>
            </a: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5DEDB30-7818-BF4D-29CB-C6EFB06F0F1E}"/>
              </a:ext>
            </a:extLst>
          </p:cNvPr>
          <p:cNvSpPr/>
          <p:nvPr/>
        </p:nvSpPr>
        <p:spPr>
          <a:xfrm>
            <a:off x="9020697" y="570912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매출확인</a:t>
            </a: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3A228EC8-5546-40C4-9B3E-9555CDA15899}"/>
              </a:ext>
            </a:extLst>
          </p:cNvPr>
          <p:cNvSpPr/>
          <p:nvPr/>
        </p:nvSpPr>
        <p:spPr>
          <a:xfrm>
            <a:off x="8779750" y="1431140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상품등록</a:t>
            </a: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FE9805A-A769-577C-D512-661C3C23C2D8}"/>
              </a:ext>
            </a:extLst>
          </p:cNvPr>
          <p:cNvSpPr/>
          <p:nvPr/>
        </p:nvSpPr>
        <p:spPr>
          <a:xfrm>
            <a:off x="6342147" y="1475602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매출조회</a:t>
            </a: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EF1EB188-48EF-678A-EAB2-0C22D7D5967F}"/>
              </a:ext>
            </a:extLst>
          </p:cNvPr>
          <p:cNvSpPr/>
          <p:nvPr/>
        </p:nvSpPr>
        <p:spPr>
          <a:xfrm>
            <a:off x="6376871" y="3034186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상품수정</a:t>
            </a: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77CDC65-D90C-F59F-6E73-3610350C5C37}"/>
              </a:ext>
            </a:extLst>
          </p:cNvPr>
          <p:cNvSpPr/>
          <p:nvPr/>
        </p:nvSpPr>
        <p:spPr>
          <a:xfrm>
            <a:off x="4999028" y="2706763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리뷰 보기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A8A84C58-3313-323D-9DB2-CB99BD946C12}"/>
              </a:ext>
            </a:extLst>
          </p:cNvPr>
          <p:cNvSpPr/>
          <p:nvPr/>
        </p:nvSpPr>
        <p:spPr>
          <a:xfrm>
            <a:off x="2761982" y="2300230"/>
            <a:ext cx="975338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상품상세보기</a:t>
            </a: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D9EA4998-A110-1ADA-91D9-62BBF9445664}"/>
              </a:ext>
            </a:extLst>
          </p:cNvPr>
          <p:cNvCxnSpPr>
            <a:cxnSpLocks/>
            <a:endCxn id="113" idx="2"/>
          </p:cNvCxnSpPr>
          <p:nvPr/>
        </p:nvCxnSpPr>
        <p:spPr>
          <a:xfrm>
            <a:off x="1741795" y="2324131"/>
            <a:ext cx="1020187" cy="210099"/>
          </a:xfrm>
          <a:prstGeom prst="line">
            <a:avLst/>
          </a:prstGeom>
          <a:ln w="12700">
            <a:solidFill>
              <a:srgbClr val="6C9C7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42158614-EBFC-E961-0D09-84D46EABEADE}"/>
              </a:ext>
            </a:extLst>
          </p:cNvPr>
          <p:cNvCxnSpPr>
            <a:cxnSpLocks/>
            <a:stCxn id="112" idx="2"/>
          </p:cNvCxnSpPr>
          <p:nvPr/>
        </p:nvCxnSpPr>
        <p:spPr>
          <a:xfrm flipH="1" flipV="1">
            <a:off x="3725165" y="2562042"/>
            <a:ext cx="1273863" cy="378721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5F1A9E4-20D7-E74B-233D-2F700B9307DF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1681163" y="3273263"/>
            <a:ext cx="1051340" cy="1189074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C8612ECE-4C06-5172-3666-A200895729B9}"/>
              </a:ext>
            </a:extLst>
          </p:cNvPr>
          <p:cNvCxnSpPr>
            <a:cxnSpLocks/>
            <a:endCxn id="113" idx="2"/>
          </p:cNvCxnSpPr>
          <p:nvPr/>
        </p:nvCxnSpPr>
        <p:spPr>
          <a:xfrm flipV="1">
            <a:off x="1671638" y="2534230"/>
            <a:ext cx="1090344" cy="1932995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D0138504-23DB-9757-134A-CFB68F9DE12D}"/>
              </a:ext>
            </a:extLst>
          </p:cNvPr>
          <p:cNvCxnSpPr>
            <a:cxnSpLocks/>
            <a:endCxn id="102" idx="2"/>
          </p:cNvCxnSpPr>
          <p:nvPr/>
        </p:nvCxnSpPr>
        <p:spPr>
          <a:xfrm flipV="1">
            <a:off x="1681163" y="1794831"/>
            <a:ext cx="1093937" cy="2667506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DE9EE0E-E16C-E4CF-FF93-A0A470DC9833}"/>
              </a:ext>
            </a:extLst>
          </p:cNvPr>
          <p:cNvCxnSpPr>
            <a:cxnSpLocks/>
            <a:endCxn id="102" idx="2"/>
          </p:cNvCxnSpPr>
          <p:nvPr/>
        </p:nvCxnSpPr>
        <p:spPr>
          <a:xfrm flipV="1">
            <a:off x="1745456" y="1794831"/>
            <a:ext cx="1029644" cy="524507"/>
          </a:xfrm>
          <a:prstGeom prst="line">
            <a:avLst/>
          </a:prstGeom>
          <a:ln w="12700">
            <a:solidFill>
              <a:srgbClr val="6C9C7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A65A2E6D-5676-1ED5-ED73-2119A5374EF9}"/>
              </a:ext>
            </a:extLst>
          </p:cNvPr>
          <p:cNvCxnSpPr>
            <a:cxnSpLocks/>
            <a:endCxn id="103" idx="6"/>
          </p:cNvCxnSpPr>
          <p:nvPr/>
        </p:nvCxnSpPr>
        <p:spPr>
          <a:xfrm flipH="1" flipV="1">
            <a:off x="3884503" y="3273263"/>
            <a:ext cx="791963" cy="213463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F3935A8E-CDA6-1222-EEFA-C2981BD8DAFA}"/>
              </a:ext>
            </a:extLst>
          </p:cNvPr>
          <p:cNvCxnSpPr>
            <a:cxnSpLocks/>
            <a:endCxn id="99" idx="3"/>
          </p:cNvCxnSpPr>
          <p:nvPr/>
        </p:nvCxnSpPr>
        <p:spPr>
          <a:xfrm flipV="1">
            <a:off x="1681163" y="3735932"/>
            <a:ext cx="3155448" cy="724630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타원 122">
            <a:extLst>
              <a:ext uri="{FF2B5EF4-FFF2-40B4-BE49-F238E27FC236}">
                <a16:creationId xmlns:a16="http://schemas.microsoft.com/office/drawing/2014/main" id="{07FE418F-E3D4-4E76-0438-5E7C463F3B3B}"/>
              </a:ext>
            </a:extLst>
          </p:cNvPr>
          <p:cNvSpPr/>
          <p:nvPr/>
        </p:nvSpPr>
        <p:spPr>
          <a:xfrm>
            <a:off x="6160004" y="4361954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정보 수정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2348492-7065-0913-55B4-52819B567799}"/>
              </a:ext>
            </a:extLst>
          </p:cNvPr>
          <p:cNvSpPr/>
          <p:nvPr/>
        </p:nvSpPr>
        <p:spPr>
          <a:xfrm>
            <a:off x="7497366" y="1339887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회사 소개 수정</a:t>
            </a: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FA8811E-2A44-57B3-1517-9A8B6F8C0974}"/>
              </a:ext>
            </a:extLst>
          </p:cNvPr>
          <p:cNvSpPr/>
          <p:nvPr/>
        </p:nvSpPr>
        <p:spPr>
          <a:xfrm>
            <a:off x="7878606" y="5876237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고객정보</a:t>
            </a:r>
            <a:endParaRPr lang="en-US" altLang="ko-KR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조회</a:t>
            </a: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83B3FA52-905F-94FE-BE5A-2AFBF9F9C9C7}"/>
              </a:ext>
            </a:extLst>
          </p:cNvPr>
          <p:cNvSpPr/>
          <p:nvPr/>
        </p:nvSpPr>
        <p:spPr>
          <a:xfrm>
            <a:off x="6290743" y="3735109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리뷰 답글</a:t>
            </a: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76BD424E-8621-9AE9-56DD-A8E823B87D03}"/>
              </a:ext>
            </a:extLst>
          </p:cNvPr>
          <p:cNvCxnSpPr>
            <a:cxnSpLocks/>
            <a:endCxn id="108" idx="5"/>
          </p:cNvCxnSpPr>
          <p:nvPr/>
        </p:nvCxnSpPr>
        <p:spPr>
          <a:xfrm flipH="1" flipV="1">
            <a:off x="9763044" y="1830603"/>
            <a:ext cx="1255574" cy="1443933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B488A4A3-B1FB-2A89-6402-0580C62541B7}"/>
              </a:ext>
            </a:extLst>
          </p:cNvPr>
          <p:cNvCxnSpPr>
            <a:cxnSpLocks/>
            <a:endCxn id="124" idx="5"/>
          </p:cNvCxnSpPr>
          <p:nvPr/>
        </p:nvCxnSpPr>
        <p:spPr>
          <a:xfrm flipH="1" flipV="1">
            <a:off x="8480660" y="1739350"/>
            <a:ext cx="2537958" cy="1528836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408EF59D-D5F2-CAC4-B85A-8E22D5DA6A4A}"/>
              </a:ext>
            </a:extLst>
          </p:cNvPr>
          <p:cNvCxnSpPr>
            <a:cxnSpLocks/>
            <a:endCxn id="109" idx="5"/>
          </p:cNvCxnSpPr>
          <p:nvPr/>
        </p:nvCxnSpPr>
        <p:spPr>
          <a:xfrm flipH="1" flipV="1">
            <a:off x="7325441" y="1875065"/>
            <a:ext cx="3688634" cy="1392010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8359B0B4-2C38-956C-559C-1F7824BC235D}"/>
              </a:ext>
            </a:extLst>
          </p:cNvPr>
          <p:cNvCxnSpPr>
            <a:cxnSpLocks/>
            <a:endCxn id="126" idx="6"/>
          </p:cNvCxnSpPr>
          <p:nvPr/>
        </p:nvCxnSpPr>
        <p:spPr>
          <a:xfrm flipH="1">
            <a:off x="7442743" y="3273425"/>
            <a:ext cx="3571332" cy="695684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0DDDAADA-B47B-DB7D-03A7-A8DA3EF4C8C2}"/>
              </a:ext>
            </a:extLst>
          </p:cNvPr>
          <p:cNvCxnSpPr>
            <a:cxnSpLocks/>
            <a:endCxn id="123" idx="6"/>
          </p:cNvCxnSpPr>
          <p:nvPr/>
        </p:nvCxnSpPr>
        <p:spPr>
          <a:xfrm flipH="1">
            <a:off x="7312004" y="3273425"/>
            <a:ext cx="3698896" cy="1322529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5C4997C3-B036-E184-7BBC-B735E0001B9C}"/>
              </a:ext>
            </a:extLst>
          </p:cNvPr>
          <p:cNvCxnSpPr>
            <a:cxnSpLocks/>
            <a:endCxn id="105" idx="6"/>
          </p:cNvCxnSpPr>
          <p:nvPr/>
        </p:nvCxnSpPr>
        <p:spPr>
          <a:xfrm flipH="1">
            <a:off x="7800664" y="3279775"/>
            <a:ext cx="3210236" cy="1837430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7DEA83B5-2724-7E57-C487-44B6AC4BCA6C}"/>
              </a:ext>
            </a:extLst>
          </p:cNvPr>
          <p:cNvCxnSpPr>
            <a:cxnSpLocks/>
            <a:endCxn id="107" idx="7"/>
          </p:cNvCxnSpPr>
          <p:nvPr/>
        </p:nvCxnSpPr>
        <p:spPr>
          <a:xfrm flipH="1">
            <a:off x="10003991" y="3268186"/>
            <a:ext cx="1014627" cy="2509476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699CE3DD-4A7E-AD2F-688C-378019716E23}"/>
              </a:ext>
            </a:extLst>
          </p:cNvPr>
          <p:cNvCxnSpPr>
            <a:cxnSpLocks/>
            <a:endCxn id="106" idx="6"/>
          </p:cNvCxnSpPr>
          <p:nvPr/>
        </p:nvCxnSpPr>
        <p:spPr>
          <a:xfrm flipH="1">
            <a:off x="8563065" y="3270250"/>
            <a:ext cx="2455553" cy="2241072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F754EC3B-85CB-B058-7107-AD59617C0E99}"/>
              </a:ext>
            </a:extLst>
          </p:cNvPr>
          <p:cNvCxnSpPr>
            <a:cxnSpLocks/>
            <a:endCxn id="125" idx="0"/>
          </p:cNvCxnSpPr>
          <p:nvPr/>
        </p:nvCxnSpPr>
        <p:spPr>
          <a:xfrm flipH="1">
            <a:off x="8454606" y="3268186"/>
            <a:ext cx="2564012" cy="2608051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0C7C997B-C96A-4B3A-DEED-D53420F0E983}"/>
              </a:ext>
            </a:extLst>
          </p:cNvPr>
          <p:cNvCxnSpPr>
            <a:cxnSpLocks/>
            <a:endCxn id="96" idx="6"/>
          </p:cNvCxnSpPr>
          <p:nvPr/>
        </p:nvCxnSpPr>
        <p:spPr>
          <a:xfrm flipH="1" flipV="1">
            <a:off x="7230839" y="2564760"/>
            <a:ext cx="3780061" cy="696551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E6321A8-6A28-C5D6-4B92-49CEC48CCFA4}"/>
              </a:ext>
            </a:extLst>
          </p:cNvPr>
          <p:cNvCxnSpPr>
            <a:cxnSpLocks/>
            <a:endCxn id="97" idx="6"/>
          </p:cNvCxnSpPr>
          <p:nvPr/>
        </p:nvCxnSpPr>
        <p:spPr>
          <a:xfrm flipH="1" flipV="1">
            <a:off x="6258614" y="1994815"/>
            <a:ext cx="4742761" cy="1269085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10D5D1A1-E9C4-F75B-1B0B-BFDB295C7CF7}"/>
              </a:ext>
            </a:extLst>
          </p:cNvPr>
          <p:cNvCxnSpPr>
            <a:cxnSpLocks/>
            <a:endCxn id="110" idx="6"/>
          </p:cNvCxnSpPr>
          <p:nvPr/>
        </p:nvCxnSpPr>
        <p:spPr>
          <a:xfrm flipH="1" flipV="1">
            <a:off x="7528871" y="3268186"/>
            <a:ext cx="3485204" cy="2064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F9DD816C-7BBB-9CC9-3951-16D5B8E82486}"/>
              </a:ext>
            </a:extLst>
          </p:cNvPr>
          <p:cNvCxnSpPr>
            <a:cxnSpLocks/>
            <a:endCxn id="111" idx="2"/>
          </p:cNvCxnSpPr>
          <p:nvPr/>
        </p:nvCxnSpPr>
        <p:spPr>
          <a:xfrm>
            <a:off x="1676400" y="4457700"/>
            <a:ext cx="1157451" cy="370496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82E6BFC0-ECEE-26A2-3331-CFDF1CABCA80}"/>
              </a:ext>
            </a:extLst>
          </p:cNvPr>
          <p:cNvCxnSpPr>
            <a:cxnSpLocks/>
            <a:endCxn id="100" idx="2"/>
          </p:cNvCxnSpPr>
          <p:nvPr/>
        </p:nvCxnSpPr>
        <p:spPr>
          <a:xfrm>
            <a:off x="1671638" y="4467225"/>
            <a:ext cx="1698464" cy="852242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40CD2C2D-79CE-DB3B-D24B-E09C20905C4D}"/>
              </a:ext>
            </a:extLst>
          </p:cNvPr>
          <p:cNvCxnSpPr>
            <a:cxnSpLocks/>
            <a:endCxn id="101" idx="2"/>
          </p:cNvCxnSpPr>
          <p:nvPr/>
        </p:nvCxnSpPr>
        <p:spPr>
          <a:xfrm>
            <a:off x="1681163" y="4467225"/>
            <a:ext cx="1656959" cy="1438463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99F4EE26-3C49-9CF9-9176-3A37B9A410DC}"/>
              </a:ext>
            </a:extLst>
          </p:cNvPr>
          <p:cNvCxnSpPr>
            <a:cxnSpLocks/>
            <a:endCxn id="98" idx="2"/>
          </p:cNvCxnSpPr>
          <p:nvPr/>
        </p:nvCxnSpPr>
        <p:spPr>
          <a:xfrm>
            <a:off x="1671638" y="4462337"/>
            <a:ext cx="686097" cy="1784468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466A92BF-E5A7-0E72-F9A4-AAF4BA6EDF8F}"/>
              </a:ext>
            </a:extLst>
          </p:cNvPr>
          <p:cNvCxnSpPr>
            <a:cxnSpLocks/>
            <a:endCxn id="105" idx="2"/>
          </p:cNvCxnSpPr>
          <p:nvPr/>
        </p:nvCxnSpPr>
        <p:spPr>
          <a:xfrm>
            <a:off x="1681163" y="4465921"/>
            <a:ext cx="4967501" cy="651284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ED1BD85A-4AA2-82A5-3038-BCA018B13FBF}"/>
              </a:ext>
            </a:extLst>
          </p:cNvPr>
          <p:cNvCxnSpPr>
            <a:cxnSpLocks/>
            <a:stCxn id="147" idx="0"/>
          </p:cNvCxnSpPr>
          <p:nvPr/>
        </p:nvCxnSpPr>
        <p:spPr>
          <a:xfrm flipH="1" flipV="1">
            <a:off x="5304764" y="5183885"/>
            <a:ext cx="251264" cy="746167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>
            <a:extLst>
              <a:ext uri="{FF2B5EF4-FFF2-40B4-BE49-F238E27FC236}">
                <a16:creationId xmlns:a16="http://schemas.microsoft.com/office/drawing/2014/main" id="{56F27161-E4E5-3E25-B9C1-2CB6A33FF6D3}"/>
              </a:ext>
            </a:extLst>
          </p:cNvPr>
          <p:cNvSpPr/>
          <p:nvPr/>
        </p:nvSpPr>
        <p:spPr>
          <a:xfrm>
            <a:off x="4980028" y="5930052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 구매</a:t>
            </a: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7DB67ABB-B2B5-33BD-737D-1B1EA5EB0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70" y="1955096"/>
            <a:ext cx="383763" cy="725470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BAA69420-A053-F1CA-7D04-FE478B5D14AB}"/>
              </a:ext>
            </a:extLst>
          </p:cNvPr>
          <p:cNvSpPr txBox="1"/>
          <p:nvPr/>
        </p:nvSpPr>
        <p:spPr>
          <a:xfrm>
            <a:off x="1028642" y="2715852"/>
            <a:ext cx="69923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33"/>
              <a:t>비회원</a:t>
            </a:r>
            <a:endParaRPr lang="ko-KR" altLang="en-US" sz="1333" dirty="0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840180CF-21E5-54DB-770C-60AB82AD5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128" y="3969799"/>
            <a:ext cx="383763" cy="725470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BF898569-3540-9F34-C88E-3E37D8C64633}"/>
              </a:ext>
            </a:extLst>
          </p:cNvPr>
          <p:cNvSpPr txBox="1"/>
          <p:nvPr/>
        </p:nvSpPr>
        <p:spPr>
          <a:xfrm>
            <a:off x="1113624" y="4702944"/>
            <a:ext cx="5277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33" dirty="0"/>
              <a:t>회원</a:t>
            </a: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7B91A416-07E5-492B-FEC8-0D47EC7C3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90" y="3013306"/>
            <a:ext cx="383763" cy="725470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8F7FEF15-32D3-401D-C3A4-CD6372CA05CD}"/>
              </a:ext>
            </a:extLst>
          </p:cNvPr>
          <p:cNvSpPr txBox="1"/>
          <p:nvPr/>
        </p:nvSpPr>
        <p:spPr>
          <a:xfrm>
            <a:off x="161797" y="3751648"/>
            <a:ext cx="69923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33"/>
              <a:t>사용자</a:t>
            </a:r>
            <a:endParaRPr lang="ko-KR" altLang="en-US" sz="1333" dirty="0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D63E574-D185-5556-4B07-A5C8600FAB65}"/>
              </a:ext>
            </a:extLst>
          </p:cNvPr>
          <p:cNvCxnSpPr/>
          <p:nvPr/>
        </p:nvCxnSpPr>
        <p:spPr>
          <a:xfrm flipH="1">
            <a:off x="861027" y="3013306"/>
            <a:ext cx="252597" cy="29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952DA73E-BC2E-F4F4-A028-E7F63D2AD035}"/>
              </a:ext>
            </a:extLst>
          </p:cNvPr>
          <p:cNvCxnSpPr>
            <a:cxnSpLocks/>
          </p:cNvCxnSpPr>
          <p:nvPr/>
        </p:nvCxnSpPr>
        <p:spPr>
          <a:xfrm flipH="1" flipV="1">
            <a:off x="801690" y="4005882"/>
            <a:ext cx="245589" cy="265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6" name="그림 155">
            <a:extLst>
              <a:ext uri="{FF2B5EF4-FFF2-40B4-BE49-F238E27FC236}">
                <a16:creationId xmlns:a16="http://schemas.microsoft.com/office/drawing/2014/main" id="{6AD48490-861E-E3A0-65F8-DE13562CF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9856" y="2868007"/>
            <a:ext cx="383763" cy="725470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FD84237B-E4F3-3FFC-2CE6-66FDB2968F2F}"/>
              </a:ext>
            </a:extLst>
          </p:cNvPr>
          <p:cNvSpPr txBox="1"/>
          <p:nvPr/>
        </p:nvSpPr>
        <p:spPr>
          <a:xfrm>
            <a:off x="10960822" y="3604047"/>
            <a:ext cx="74732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33" dirty="0"/>
              <a:t> </a:t>
            </a:r>
            <a:r>
              <a:rPr lang="ko-KR" altLang="en-US" sz="1333" dirty="0"/>
              <a:t>관리자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EBFF4BE7-04B8-55CC-C477-6BF595BADABB}"/>
              </a:ext>
            </a:extLst>
          </p:cNvPr>
          <p:cNvSpPr/>
          <p:nvPr/>
        </p:nvSpPr>
        <p:spPr>
          <a:xfrm>
            <a:off x="4651269" y="471588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장바구니</a:t>
            </a: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D85E713-3727-547F-6DBE-F2D1EEECB4B9}"/>
              </a:ext>
            </a:extLst>
          </p:cNvPr>
          <p:cNvSpPr/>
          <p:nvPr/>
        </p:nvSpPr>
        <p:spPr>
          <a:xfrm>
            <a:off x="2833851" y="4594196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배송확인</a:t>
            </a: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42A33492-A310-2A0C-E031-A436490DFBBC}"/>
              </a:ext>
            </a:extLst>
          </p:cNvPr>
          <p:cNvCxnSpPr>
            <a:cxnSpLocks/>
            <a:endCxn id="123" idx="2"/>
          </p:cNvCxnSpPr>
          <p:nvPr/>
        </p:nvCxnSpPr>
        <p:spPr>
          <a:xfrm>
            <a:off x="1675595" y="4453252"/>
            <a:ext cx="4484409" cy="142702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2ADDC376-7CD4-87AE-B00A-E35DDC3C5B13}"/>
              </a:ext>
            </a:extLst>
          </p:cNvPr>
          <p:cNvSpPr/>
          <p:nvPr/>
        </p:nvSpPr>
        <p:spPr>
          <a:xfrm>
            <a:off x="2732503" y="3039263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상품구매</a:t>
            </a: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B96FB4D6-DD49-7844-9EE1-81D94BCB627C}"/>
              </a:ext>
            </a:extLst>
          </p:cNvPr>
          <p:cNvSpPr/>
          <p:nvPr/>
        </p:nvSpPr>
        <p:spPr>
          <a:xfrm>
            <a:off x="6282814" y="5996481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글작성</a:t>
            </a:r>
            <a:r>
              <a:rPr lang="en-US" altLang="ko-KR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</a:t>
            </a:r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수정삭제</a:t>
            </a:r>
            <a:r>
              <a:rPr lang="en-US" altLang="ko-KR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답변</a:t>
            </a:r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9A8FD3BC-D458-28C1-3F91-7B77B570B0BC}"/>
              </a:ext>
            </a:extLst>
          </p:cNvPr>
          <p:cNvCxnSpPr>
            <a:cxnSpLocks/>
            <a:stCxn id="105" idx="4"/>
            <a:endCxn id="184" idx="0"/>
          </p:cNvCxnSpPr>
          <p:nvPr/>
        </p:nvCxnSpPr>
        <p:spPr>
          <a:xfrm flipH="1">
            <a:off x="6858814" y="5351205"/>
            <a:ext cx="365850" cy="645276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7F55DF1E-457F-AE53-0AA7-0BA86D69F23B}"/>
              </a:ext>
            </a:extLst>
          </p:cNvPr>
          <p:cNvCxnSpPr>
            <a:cxnSpLocks/>
            <a:endCxn id="197" idx="2"/>
          </p:cNvCxnSpPr>
          <p:nvPr/>
        </p:nvCxnSpPr>
        <p:spPr>
          <a:xfrm flipV="1">
            <a:off x="1686027" y="4249574"/>
            <a:ext cx="1943553" cy="210155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타원 196">
            <a:extLst>
              <a:ext uri="{FF2B5EF4-FFF2-40B4-BE49-F238E27FC236}">
                <a16:creationId xmlns:a16="http://schemas.microsoft.com/office/drawing/2014/main" id="{5AB5BFA4-F548-C5BF-F676-0BC7ECC5E010}"/>
              </a:ext>
            </a:extLst>
          </p:cNvPr>
          <p:cNvSpPr/>
          <p:nvPr/>
        </p:nvSpPr>
        <p:spPr>
          <a:xfrm>
            <a:off x="3629580" y="4015574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고객센터 문의</a:t>
            </a: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1E0774DA-59F0-0875-BF10-3DA2BD437EA8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6254071" y="2008718"/>
            <a:ext cx="400768" cy="32204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52F32F9-1A90-8A72-E595-0FD679B11B2D}"/>
              </a:ext>
            </a:extLst>
          </p:cNvPr>
          <p:cNvSpPr txBox="1"/>
          <p:nvPr/>
        </p:nvSpPr>
        <p:spPr>
          <a:xfrm>
            <a:off x="4079776" y="2722205"/>
            <a:ext cx="602729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&lt;&lt;extend&gt;&gt;</a:t>
            </a:r>
            <a:endParaRPr lang="ko-KR" altLang="en-US" sz="800" b="1" dirty="0">
              <a:latin typeface="Microsoft YaHei UI Light" panose="020B0502040204020203" pitchFamily="34" charset="-122"/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AE7FD913-D1A6-5489-4A26-A92360D29A60}"/>
              </a:ext>
            </a:extLst>
          </p:cNvPr>
          <p:cNvCxnSpPr>
            <a:cxnSpLocks/>
            <a:endCxn id="97" idx="2"/>
          </p:cNvCxnSpPr>
          <p:nvPr/>
        </p:nvCxnSpPr>
        <p:spPr>
          <a:xfrm flipV="1">
            <a:off x="1675595" y="1994815"/>
            <a:ext cx="3431019" cy="2470635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7012F68E-13AD-024A-9F2F-1815BED10B3B}"/>
              </a:ext>
            </a:extLst>
          </p:cNvPr>
          <p:cNvSpPr txBox="1"/>
          <p:nvPr/>
        </p:nvSpPr>
        <p:spPr>
          <a:xfrm>
            <a:off x="5132524" y="5548577"/>
            <a:ext cx="602729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&lt;&lt;extend&gt;&gt;</a:t>
            </a:r>
            <a:endParaRPr lang="ko-KR" altLang="en-US" sz="800" b="1" dirty="0">
              <a:latin typeface="Microsoft YaHei UI Light" panose="020B0502040204020203" pitchFamily="34" charset="-122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47E03E3-E9FB-CB22-5304-08E107A505F1}"/>
              </a:ext>
            </a:extLst>
          </p:cNvPr>
          <p:cNvSpPr txBox="1"/>
          <p:nvPr/>
        </p:nvSpPr>
        <p:spPr>
          <a:xfrm>
            <a:off x="6735235" y="5602206"/>
            <a:ext cx="602729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&lt;&lt;extend&gt;&gt;</a:t>
            </a:r>
            <a:endParaRPr lang="ko-KR" altLang="en-US" sz="800" b="1" dirty="0">
              <a:latin typeface="Microsoft YaHei UI Light" panose="020B0502040204020203" pitchFamily="34" charset="-122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4E6F2AD-522E-D494-2AFF-D1A874D479BB}"/>
              </a:ext>
            </a:extLst>
          </p:cNvPr>
          <p:cNvSpPr txBox="1"/>
          <p:nvPr/>
        </p:nvSpPr>
        <p:spPr>
          <a:xfrm>
            <a:off x="6109705" y="2132329"/>
            <a:ext cx="620363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&lt;&lt;include&gt;&gt;</a:t>
            </a:r>
            <a:endParaRPr lang="ko-KR" altLang="en-US" sz="800" b="1" dirty="0">
              <a:latin typeface="Microsoft YaHei UI Light" panose="020B0502040204020203" pitchFamily="34" charset="-122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2E63C06-1ED3-9345-A94E-98586B4F0EB7}"/>
              </a:ext>
            </a:extLst>
          </p:cNvPr>
          <p:cNvSpPr txBox="1"/>
          <p:nvPr/>
        </p:nvSpPr>
        <p:spPr>
          <a:xfrm>
            <a:off x="4005190" y="3348720"/>
            <a:ext cx="602729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&lt;&lt;extend&gt;&gt;</a:t>
            </a:r>
            <a:endParaRPr lang="ko-KR" altLang="en-US" sz="800" b="1" dirty="0">
              <a:latin typeface="Microsoft YaHei UI Light" panose="020B0502040204020203" pitchFamily="34" charset="-122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69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079" y="243700"/>
            <a:ext cx="8998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2.3 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순차 다이어그램 </a:t>
            </a:r>
            <a:r>
              <a:rPr lang="en-US" altLang="ko-KR" sz="2000" b="1" dirty="0" smtClean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(User </a:t>
            </a:r>
            <a:r>
              <a:rPr lang="en-US" altLang="ko-KR" sz="2000" b="1" dirty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mode sequence diagram</a:t>
            </a:r>
            <a:r>
              <a:rPr lang="en-US" altLang="ko-KR" sz="2000" b="1" dirty="0" smtClean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)</a:t>
            </a:r>
            <a:endParaRPr lang="en-US" altLang="ko-KR" sz="2000" b="1" dirty="0">
              <a:solidFill>
                <a:srgbClr val="62524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함초롬바탕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9938936" y="980728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마이 페이지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0280367" y="1494432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764615" y="980728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통합</a:t>
            </a:r>
            <a:endParaRPr lang="en-US" altLang="ko-KR" sz="1200" b="1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게시판</a:t>
            </a:r>
            <a:endParaRPr lang="en-US" altLang="ko-KR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1030796" y="2057383"/>
            <a:ext cx="828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7381" y="981072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방문 </a:t>
            </a:r>
            <a:endParaRPr lang="en-US" altLang="ko-KR" sz="1200" b="1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이용자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696274" y="981072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 </a:t>
            </a:r>
            <a:endParaRPr lang="en-US" altLang="ko-KR" sz="1200" b="1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가입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865923" y="980728"/>
            <a:ext cx="684000" cy="517377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  <a:r>
              <a:rPr lang="en-US" altLang="ko-KR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아웃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37438" y="980728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상품검색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381408" y="980728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구매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593421" y="980728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게시판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207087" y="980728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장바구니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2038274" y="1485640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207923" y="1485640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400159" y="1494432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866758" y="1485640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569166" y="1485640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9120151" y="1494432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729382" y="1485640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951144" y="1494433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660559" y="1890842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1044021" y="1969838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847528" y="1890842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54026" y="1579560"/>
            <a:ext cx="972347" cy="415498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회원정보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39" name="직선 화살표 연결선 38"/>
          <p:cNvCxnSpPr>
            <a:endCxn id="43" idx="1"/>
          </p:cNvCxnSpPr>
          <p:nvPr/>
        </p:nvCxnSpPr>
        <p:spPr>
          <a:xfrm>
            <a:off x="1044606" y="2458697"/>
            <a:ext cx="19938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35590" y="2047880"/>
            <a:ext cx="861484" cy="415498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회원정보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74736" y="2394898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018702" y="2538642"/>
            <a:ext cx="2019786" cy="395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038488" y="2403726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20817" y="2246994"/>
            <a:ext cx="756938" cy="26161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384019" y="2538642"/>
            <a:ext cx="1380506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회원정보확인승인</a:t>
            </a:r>
          </a:p>
        </p:txBody>
      </p:sp>
      <p:cxnSp>
        <p:nvCxnSpPr>
          <p:cNvPr id="49" name="직선 화살표 연결선 48"/>
          <p:cNvCxnSpPr>
            <a:endCxn id="55" idx="1"/>
          </p:cNvCxnSpPr>
          <p:nvPr/>
        </p:nvCxnSpPr>
        <p:spPr>
          <a:xfrm>
            <a:off x="1059152" y="3013494"/>
            <a:ext cx="31404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674736" y="2949697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1033254" y="3075293"/>
            <a:ext cx="316632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4199577" y="2949697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34699" y="2787977"/>
            <a:ext cx="893193" cy="26161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상품검색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723767" y="3128660"/>
            <a:ext cx="2063385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상세정보확인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4566438" y="3392996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199576" y="3284984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349111" y="3292798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5786557" y="3753046"/>
            <a:ext cx="768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5393861" y="3689167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3" name="직선 화살표 연결선 62"/>
          <p:cNvCxnSpPr/>
          <p:nvPr/>
        </p:nvCxnSpPr>
        <p:spPr>
          <a:xfrm flipH="1">
            <a:off x="5784497" y="3841289"/>
            <a:ext cx="74268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6543311" y="3692440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689714" y="3371969"/>
            <a:ext cx="913079" cy="415498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8.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일괄 구매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569075" y="3865473"/>
            <a:ext cx="1200970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9.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구매 확인</a:t>
            </a:r>
          </a:p>
        </p:txBody>
      </p:sp>
      <p:cxnSp>
        <p:nvCxnSpPr>
          <p:cNvPr id="67" name="직선 화살표 연결선 66"/>
          <p:cNvCxnSpPr/>
          <p:nvPr/>
        </p:nvCxnSpPr>
        <p:spPr>
          <a:xfrm>
            <a:off x="1054385" y="4463358"/>
            <a:ext cx="6696644" cy="92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670342" y="4416042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 flipH="1">
            <a:off x="1075220" y="4551882"/>
            <a:ext cx="666504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7770436" y="4416042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418742" y="4166252"/>
            <a:ext cx="2531462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10.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작성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보기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좋아요 클릭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428226" y="4543042"/>
            <a:ext cx="2609919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11.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작성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보기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좋아요 확인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434309" y="3089697"/>
            <a:ext cx="1160895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7.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장바구니 추가</a:t>
            </a:r>
          </a:p>
        </p:txBody>
      </p:sp>
      <p:cxnSp>
        <p:nvCxnSpPr>
          <p:cNvPr id="74" name="직선 화살표 연결선 73"/>
          <p:cNvCxnSpPr>
            <a:endCxn id="77" idx="1"/>
          </p:cNvCxnSpPr>
          <p:nvPr/>
        </p:nvCxnSpPr>
        <p:spPr>
          <a:xfrm>
            <a:off x="1054928" y="5110540"/>
            <a:ext cx="78867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670512" y="5046741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 flipH="1">
            <a:off x="1029030" y="5185648"/>
            <a:ext cx="791266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8941693" y="5049070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140320" y="4849055"/>
            <a:ext cx="2215671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12.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작성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답글 달기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107742" y="5226106"/>
            <a:ext cx="2515432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13.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작성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답글 달기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 확인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1061575" y="5790012"/>
            <a:ext cx="9036097" cy="46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677159" y="5730881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 flipH="1">
            <a:off x="1035678" y="5865269"/>
            <a:ext cx="9060718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10096396" y="5730881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662255" y="5536096"/>
            <a:ext cx="4398961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14.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주문 목록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배송 확인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쿠폰 조회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포인트 정보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 수정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 탈퇴 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462144" y="5898060"/>
            <a:ext cx="4976120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15.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주문 목록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배송 확인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쿠폰 조회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포인트 정보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정보수정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회원탈퇴 확인</a:t>
            </a:r>
          </a:p>
        </p:txBody>
      </p:sp>
      <p:cxnSp>
        <p:nvCxnSpPr>
          <p:cNvPr id="86" name="구부러진 연결선 85"/>
          <p:cNvCxnSpPr>
            <a:stCxn id="37" idx="0"/>
            <a:endCxn id="88" idx="3"/>
          </p:cNvCxnSpPr>
          <p:nvPr/>
        </p:nvCxnSpPr>
        <p:spPr>
          <a:xfrm rot="16200000" flipH="1">
            <a:off x="2155125" y="1775266"/>
            <a:ext cx="144017" cy="375168"/>
          </a:xfrm>
          <a:prstGeom prst="curvedConnector4">
            <a:avLst>
              <a:gd name="adj1" fmla="val -158968"/>
              <a:gd name="adj2" fmla="val 160933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151571" y="1571395"/>
            <a:ext cx="1095172" cy="26161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1.1 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id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중복 체크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2222697" y="1890501"/>
            <a:ext cx="192021" cy="288716"/>
          </a:xfrm>
          <a:prstGeom prst="rect">
            <a:avLst/>
          </a:prstGeom>
          <a:solidFill>
            <a:schemeClr val="bg1"/>
          </a:solidFill>
          <a:ln>
            <a:solidFill>
              <a:srgbClr val="9FB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33" b="1"/>
          </a:p>
        </p:txBody>
      </p:sp>
      <p:sp>
        <p:nvSpPr>
          <p:cNvPr id="89" name="직사각형 88"/>
          <p:cNvSpPr/>
          <p:nvPr/>
        </p:nvSpPr>
        <p:spPr>
          <a:xfrm>
            <a:off x="11112755" y="980728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안내 페이지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90" name="직선 연결선 89"/>
          <p:cNvCxnSpPr/>
          <p:nvPr/>
        </p:nvCxnSpPr>
        <p:spPr>
          <a:xfrm>
            <a:off x="11461467" y="1497363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V="1">
            <a:off x="1048282" y="6531187"/>
            <a:ext cx="10232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63866" y="6472056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96" name="직선 화살표 연결선 95"/>
          <p:cNvCxnSpPr/>
          <p:nvPr/>
        </p:nvCxnSpPr>
        <p:spPr>
          <a:xfrm flipH="1" flipV="1">
            <a:off x="1022385" y="6637340"/>
            <a:ext cx="1025819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11295061" y="6472056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26380" y="6256467"/>
            <a:ext cx="3249608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16.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회사 소개 글 보기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지도에서 매장 찾기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문의하기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584839" y="6637339"/>
            <a:ext cx="1130058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17.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35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079" y="243700"/>
            <a:ext cx="8998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2.3 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순차 다이어그램 </a:t>
            </a:r>
            <a:r>
              <a:rPr lang="en-US" altLang="ko-KR" sz="2000" b="1" dirty="0" smtClean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(Admin</a:t>
            </a:r>
            <a:r>
              <a:rPr lang="ko-KR" altLang="en-US" sz="2000" b="1" dirty="0" smtClean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mode </a:t>
            </a:r>
            <a:r>
              <a:rPr lang="en-US" altLang="ko-KR" sz="2000" b="1" dirty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sequence diagram</a:t>
            </a:r>
            <a:r>
              <a:rPr lang="en-US" altLang="ko-KR" sz="2000" b="1" dirty="0" smtClean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)</a:t>
            </a:r>
            <a:endParaRPr lang="en-US" altLang="ko-KR" sz="2000" b="1" dirty="0">
              <a:solidFill>
                <a:srgbClr val="62524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함초롬바탕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/>
          <p:cNvCxnSpPr/>
          <p:nvPr/>
        </p:nvCxnSpPr>
        <p:spPr>
          <a:xfrm flipH="1">
            <a:off x="1476598" y="2041796"/>
            <a:ext cx="13165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97397" y="971398"/>
            <a:ext cx="104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/>
              <a:t>관리자</a:t>
            </a:r>
            <a:endParaRPr lang="en-US" altLang="ko-KR" sz="1200" b="1" dirty="0"/>
          </a:p>
        </p:txBody>
      </p:sp>
      <p:sp>
        <p:nvSpPr>
          <p:cNvPr id="20" name="직사각형 19"/>
          <p:cNvSpPr/>
          <p:nvPr/>
        </p:nvSpPr>
        <p:spPr>
          <a:xfrm>
            <a:off x="4150573" y="971202"/>
            <a:ext cx="104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관련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473985" y="971397"/>
            <a:ext cx="1044000" cy="50628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담당 관리자</a:t>
            </a:r>
          </a:p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777904" y="970147"/>
            <a:ext cx="104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</a:t>
            </a:r>
            <a:r>
              <a:rPr lang="en-US" altLang="ko-KR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통합</a:t>
            </a:r>
            <a:endParaRPr lang="en-US" altLang="ko-KR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게시판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040612" y="961839"/>
            <a:ext cx="104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매출 확인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671966" y="948108"/>
            <a:ext cx="104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안내 관리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409258" y="971626"/>
            <a:ext cx="104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배송 담당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2981712" y="1504080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657963" y="1452164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292651" y="1453339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9568559" y="1476848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315296" y="1474203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951144" y="1476848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094474" y="1899962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471689" y="1971951"/>
            <a:ext cx="13214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575214" y="1685622"/>
            <a:ext cx="1107918" cy="253916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등록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40595" y="2050405"/>
            <a:ext cx="1030409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1471689" y="2859506"/>
            <a:ext cx="302914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093410" y="2791631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1471689" y="2928221"/>
            <a:ext cx="3029146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4500835" y="2791631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46041" y="2607925"/>
            <a:ext cx="2141933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검색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수정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327174" y="2933623"/>
            <a:ext cx="1296266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7" name="직선 화살표 연결선 66"/>
          <p:cNvCxnSpPr/>
          <p:nvPr/>
        </p:nvCxnSpPr>
        <p:spPr>
          <a:xfrm>
            <a:off x="1478517" y="3826401"/>
            <a:ext cx="46368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1088165" y="3763845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 flipH="1" flipV="1">
            <a:off x="1468016" y="3900059"/>
            <a:ext cx="4618221" cy="325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6115390" y="3752537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571007" y="3545265"/>
            <a:ext cx="2571538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게시판 답글 작성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수정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125240" y="4065184"/>
            <a:ext cx="1362952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게시판 내용 확인</a:t>
            </a:r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1475661" y="4691515"/>
            <a:ext cx="628858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1091618" y="4635366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 flipH="1" flipV="1">
            <a:off x="1475663" y="4769761"/>
            <a:ext cx="631083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7764242" y="4635366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955251" y="4437374"/>
            <a:ext cx="1614545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7.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물품 배송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수취 확인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163888" y="4776270"/>
            <a:ext cx="1200970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8.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배송 상태 확인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85359" y="5467068"/>
            <a:ext cx="79298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094768" y="5420357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 flipH="1" flipV="1">
            <a:off x="1495122" y="5546631"/>
            <a:ext cx="792008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411607" y="5391711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697428" y="5213152"/>
            <a:ext cx="1614545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9.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일별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월별 매출 확인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963352" y="5566040"/>
            <a:ext cx="1366962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매출 결과 확인</a:t>
            </a:r>
          </a:p>
        </p:txBody>
      </p:sp>
      <p:cxnSp>
        <p:nvCxnSpPr>
          <p:cNvPr id="90" name="직선 연결선 89"/>
          <p:cNvCxnSpPr/>
          <p:nvPr/>
        </p:nvCxnSpPr>
        <p:spPr>
          <a:xfrm>
            <a:off x="11206490" y="1444609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V="1">
            <a:off x="1468016" y="6311477"/>
            <a:ext cx="95770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1082095" y="6260813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96" name="직선 화살표 연결선 95"/>
          <p:cNvCxnSpPr/>
          <p:nvPr/>
        </p:nvCxnSpPr>
        <p:spPr>
          <a:xfrm flipH="1" flipV="1">
            <a:off x="1468016" y="6409433"/>
            <a:ext cx="957706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11056047" y="6253193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78916" y="6036757"/>
            <a:ext cx="3589444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16.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회사 소개 글 수정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지도에서 매장 정보 수정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 처리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658992" y="6432293"/>
            <a:ext cx="1130058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17.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793158" y="1894039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56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5440" y="542917"/>
            <a:ext cx="993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2.4 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 정의서 및 설계 </a:t>
            </a:r>
            <a:r>
              <a:rPr lang="en-US" altLang="ko-KR" sz="24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24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비회원 </a:t>
            </a:r>
            <a:r>
              <a:rPr lang="en-US" altLang="ko-KR" sz="24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</a:t>
            </a:r>
            <a:r>
              <a:rPr lang="ko-KR" altLang="en-US" sz="24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 </a:t>
            </a:r>
            <a:r>
              <a:rPr lang="en-US" altLang="ko-KR" sz="24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sz="24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비회원</a:t>
            </a:r>
            <a:r>
              <a:rPr lang="en-US" altLang="ko-KR" sz="24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sz="4000" b="1" dirty="0">
              <a:solidFill>
                <a:srgbClr val="625242"/>
              </a:solidFill>
              <a:latin typeface="맑은 고딕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ko-KR" altLang="en-US" sz="4000" b="1" dirty="0">
              <a:solidFill>
                <a:srgbClr val="625242"/>
              </a:solidFill>
              <a:latin typeface="+mn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l="224" r="-1" b="1283"/>
          <a:stretch/>
        </p:blipFill>
        <p:spPr>
          <a:xfrm>
            <a:off x="358140" y="2060848"/>
            <a:ext cx="11354571" cy="31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5440" y="542917"/>
            <a:ext cx="99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2.4 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 정의서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및 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 </a:t>
            </a:r>
            <a:r>
              <a:rPr lang="en-US" altLang="ko-KR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4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(ONLY </a:t>
            </a:r>
            <a:r>
              <a:rPr lang="ko-KR" altLang="en-US" sz="24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</a:t>
            </a:r>
            <a:r>
              <a:rPr lang="en-US" altLang="ko-KR" sz="24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sz="4000" b="1" dirty="0">
              <a:solidFill>
                <a:srgbClr val="625242"/>
              </a:solidFill>
              <a:latin typeface="+mn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t="353" b="72"/>
          <a:stretch/>
        </p:blipFill>
        <p:spPr>
          <a:xfrm>
            <a:off x="767408" y="1700808"/>
            <a:ext cx="10336585" cy="48000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224" r="202" b="87558"/>
          <a:stretch/>
        </p:blipFill>
        <p:spPr>
          <a:xfrm>
            <a:off x="754709" y="1337377"/>
            <a:ext cx="10349285" cy="36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5440" y="542917"/>
            <a:ext cx="99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2.4 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 정의서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및 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 </a:t>
            </a:r>
            <a:r>
              <a:rPr lang="en-US" altLang="ko-KR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4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(ONLY </a:t>
            </a:r>
            <a:r>
              <a:rPr lang="ko-KR" altLang="en-US" sz="24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</a:t>
            </a:r>
            <a:r>
              <a:rPr lang="en-US" altLang="ko-KR" sz="24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sz="4000" b="1" dirty="0">
              <a:solidFill>
                <a:srgbClr val="625242"/>
              </a:solidFill>
              <a:latin typeface="+mn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-525" t="350" b="-1"/>
          <a:stretch/>
        </p:blipFill>
        <p:spPr>
          <a:xfrm>
            <a:off x="407368" y="2060848"/>
            <a:ext cx="11172224" cy="41044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458" t="497" r="202" b="87558"/>
          <a:stretch/>
        </p:blipFill>
        <p:spPr>
          <a:xfrm>
            <a:off x="466725" y="1683544"/>
            <a:ext cx="11112867" cy="37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4489606" y="2880891"/>
            <a:ext cx="3420000" cy="2708349"/>
          </a:xfrm>
          <a:prstGeom prst="roundRect">
            <a:avLst/>
          </a:prstGeom>
          <a:solidFill>
            <a:srgbClr val="CAD1D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283812" y="2882007"/>
            <a:ext cx="3420000" cy="2708349"/>
          </a:xfrm>
          <a:prstGeom prst="roundRect">
            <a:avLst/>
          </a:prstGeom>
          <a:solidFill>
            <a:srgbClr val="CAD1D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5400" y="2880891"/>
            <a:ext cx="3420000" cy="2708349"/>
          </a:xfrm>
          <a:prstGeom prst="roundRect">
            <a:avLst/>
          </a:prstGeom>
          <a:solidFill>
            <a:srgbClr val="CAD1D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007193" y="457608"/>
            <a:ext cx="4966002" cy="119986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Contents</a:t>
            </a:r>
            <a:endParaRPr lang="ko-KR" altLang="en-US" sz="6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76047" y="2880891"/>
            <a:ext cx="3400648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defRPr/>
            </a:pP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70552" y="2123295"/>
            <a:ext cx="2494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분석</a:t>
            </a: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572589" y="2123295"/>
            <a:ext cx="2842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80990" algn="ctr">
              <a:spcBef>
                <a:spcPts val="0"/>
              </a:spcBef>
              <a:defRPr/>
            </a:pP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구현</a:t>
            </a: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테스트</a:t>
            </a: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6471" y="3064892"/>
            <a:ext cx="3298372" cy="2308324"/>
          </a:xfrm>
          <a:prstGeom prst="rect">
            <a:avLst/>
          </a:prstGeom>
        </p:spPr>
        <p:txBody>
          <a:bodyPr wrap="square" lIns="0" rIns="18000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1.1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-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1.2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개발환경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개발리소스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구조도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(WBS)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작업일정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469049" y="3102241"/>
            <a:ext cx="3297600" cy="2062103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2.1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2.2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유스케이스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다이어그램 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</a:t>
            </a: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</a:t>
            </a:r>
            <a:r>
              <a:rPr lang="en-US" altLang="ko-KR" sz="1600" dirty="0" err="1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Usecase</a:t>
            </a: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 Diagram)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2.3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순차다이어그램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	</a:t>
            </a:r>
            <a:r>
              <a:rPr lang="ko-KR" altLang="en-US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 </a:t>
            </a: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(Sequence Diagram)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2.4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기능정의서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2185" y="2132138"/>
            <a:ext cx="13083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계획</a:t>
            </a: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58232" y="3226220"/>
            <a:ext cx="3298772" cy="186512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3.1  DB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(ERD)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3.2  </a:t>
            </a: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Project source Explorer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3.3  UI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시연 및 핵심 기능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3.4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차후 개발 내용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02" b="89916" l="9948" r="89791">
                        <a14:foregroundMark x1="37696" y1="14286" x2="36649" y2="27451"/>
                        <a14:foregroundMark x1="55497" y1="5602" x2="57853" y2="10364"/>
                        <a14:foregroundMark x1="60995" y1="27451" x2="62042" y2="29132"/>
                        <a14:foregroundMark x1="58115" y1="20448" x2="68586" y2="25210"/>
                        <a14:foregroundMark x1="27749" y1="29692" x2="17801" y2="35294"/>
                        <a14:foregroundMark x1="37173" y1="79272" x2="42932" y2="86275"/>
                        <a14:foregroundMark x1="76178" y1="53501" x2="76963" y2="61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6" y="557092"/>
            <a:ext cx="912983" cy="853232"/>
          </a:xfrm>
          <a:prstGeom prst="rect">
            <a:avLst/>
          </a:prstGeom>
        </p:spPr>
      </p:pic>
      <p:pic>
        <p:nvPicPr>
          <p:cNvPr id="21" name="Picture 16" descr="Le Imprese Associate - Confindustria Emilia">
            <a:extLst>
              <a:ext uri="{FF2B5EF4-FFF2-40B4-BE49-F238E27FC236}">
                <a16:creationId xmlns:a16="http://schemas.microsoft.com/office/drawing/2014/main" id="{FECB9AF8-FFC4-185A-9BEC-F4578F014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335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 descr="Le Imprese Associate - Confindustria Emilia">
            <a:extLst>
              <a:ext uri="{FF2B5EF4-FFF2-40B4-BE49-F238E27FC236}">
                <a16:creationId xmlns:a16="http://schemas.microsoft.com/office/drawing/2014/main" id="{E2C55F2B-93D0-5747-BC23-FFC65C016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3719736" y="2636912"/>
            <a:ext cx="6079001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Acetaia Giusti - Since 1605 Italy's oldest balsamic vinegar producer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666" y="74492"/>
            <a:ext cx="5508032" cy="309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54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4489606" y="2880891"/>
            <a:ext cx="3420000" cy="2708349"/>
          </a:xfrm>
          <a:prstGeom prst="roundRect">
            <a:avLst/>
          </a:prstGeom>
          <a:solidFill>
            <a:srgbClr val="F6F7F8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283812" y="2882007"/>
            <a:ext cx="3420000" cy="2708349"/>
          </a:xfrm>
          <a:prstGeom prst="roundRect">
            <a:avLst/>
          </a:prstGeom>
          <a:solidFill>
            <a:srgbClr val="F6F7F8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5400" y="2880891"/>
            <a:ext cx="3420000" cy="2708349"/>
          </a:xfrm>
          <a:prstGeom prst="roundRect">
            <a:avLst/>
          </a:prstGeom>
          <a:solidFill>
            <a:srgbClr val="CAD1D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007193" y="457608"/>
            <a:ext cx="4966002" cy="119986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Contents</a:t>
            </a:r>
            <a:endParaRPr lang="ko-KR" altLang="en-US" sz="6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76047" y="2880891"/>
            <a:ext cx="3400648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defRPr/>
            </a:pP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70552" y="2123295"/>
            <a:ext cx="2494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분석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572589" y="2123295"/>
            <a:ext cx="2842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80990" algn="ctr">
              <a:spcBef>
                <a:spcPts val="0"/>
              </a:spcBef>
              <a:defRPr/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구현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테스트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6471" y="3064892"/>
            <a:ext cx="3298372" cy="2308324"/>
          </a:xfrm>
          <a:prstGeom prst="rect">
            <a:avLst/>
          </a:prstGeom>
        </p:spPr>
        <p:txBody>
          <a:bodyPr wrap="square" lIns="0" rIns="18000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1.1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-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1.2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개발환경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개발리소스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구조도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(WBS)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작업일정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469049" y="3102241"/>
            <a:ext cx="3297600" cy="2062103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2.1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2.2 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유스케이스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다이어그램 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Usecase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 Diagram)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2.3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순차다이어그램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	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(Sequence Diagram)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2.4 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기능정의서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2185" y="2132138"/>
            <a:ext cx="13083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계획</a:t>
            </a: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58232" y="3226220"/>
            <a:ext cx="3298772" cy="186512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3.1  DB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(ERD)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3.2 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Project source Explorer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3.3  UI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시연 및 핵심 기능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3.4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차후 개발 내용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02" b="89916" l="9948" r="89791">
                        <a14:foregroundMark x1="37696" y1="14286" x2="36649" y2="27451"/>
                        <a14:foregroundMark x1="55497" y1="5602" x2="57853" y2="10364"/>
                        <a14:foregroundMark x1="60995" y1="27451" x2="62042" y2="29132"/>
                        <a14:foregroundMark x1="58115" y1="20448" x2="68586" y2="25210"/>
                        <a14:foregroundMark x1="27749" y1="29692" x2="17801" y2="35294"/>
                        <a14:foregroundMark x1="37173" y1="79272" x2="42932" y2="86275"/>
                        <a14:foregroundMark x1="76178" y1="53501" x2="76963" y2="61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6" y="557092"/>
            <a:ext cx="912983" cy="853232"/>
          </a:xfrm>
          <a:prstGeom prst="rect">
            <a:avLst/>
          </a:prstGeom>
        </p:spPr>
      </p:pic>
      <p:pic>
        <p:nvPicPr>
          <p:cNvPr id="17" name="Picture 16" descr="Le Imprese Associate - Confindustria Emilia">
            <a:extLst>
              <a:ext uri="{FF2B5EF4-FFF2-40B4-BE49-F238E27FC236}">
                <a16:creationId xmlns:a16="http://schemas.microsoft.com/office/drawing/2014/main" id="{D9DE9AB9-5E99-9FC2-B259-D2487D7DC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69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219091" y="1371197"/>
            <a:ext cx="8261285" cy="1048909"/>
          </a:xfrm>
          <a:prstGeom prst="roundRect">
            <a:avLst/>
          </a:prstGeom>
          <a:solidFill>
            <a:srgbClr val="FFFFFF">
              <a:alpha val="26000"/>
            </a:srgb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155213" y="2702170"/>
            <a:ext cx="6984776" cy="3537352"/>
          </a:xfrm>
          <a:prstGeom prst="roundRect">
            <a:avLst/>
          </a:prstGeom>
          <a:solidFill>
            <a:srgbClr val="FFFFFF">
              <a:alpha val="26000"/>
            </a:srgb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30153" y="542917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1.1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84076" y="1402232"/>
            <a:ext cx="8690115" cy="877163"/>
          </a:xfrm>
          <a:prstGeom prst="rect">
            <a:avLst/>
          </a:prstGeom>
          <a:noFill/>
        </p:spPr>
        <p:txBody>
          <a:bodyPr wrap="square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464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본 시스템은 인터넷</a:t>
            </a:r>
            <a:r>
              <a:rPr lang="en-US" altLang="ko-KR" dirty="0">
                <a:solidFill>
                  <a:srgbClr val="46464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ko-KR" altLang="en-US" dirty="0">
                <a:solidFill>
                  <a:srgbClr val="46464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쇼핑몰 웹 페이지와 회원 관리 시스템을 통합하여 하나의 프로그램으로 이용 및 관리할 수 있는 통합 형 쇼핑몰 관리 시스템이다</a:t>
            </a:r>
            <a:r>
              <a:rPr lang="en-US" altLang="ko-KR" dirty="0">
                <a:solidFill>
                  <a:srgbClr val="46464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endParaRPr lang="ko-KR" altLang="en-US" dirty="0">
              <a:solidFill>
                <a:srgbClr val="464646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89915" y="3070563"/>
            <a:ext cx="20295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사용자</a:t>
            </a:r>
            <a:r>
              <a:rPr lang="ko-KR" altLang="en-US" b="1" dirty="0">
                <a:solidFill>
                  <a:srgbClr val="46464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b="1" dirty="0">
                <a:solidFill>
                  <a:srgbClr val="46464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</a:t>
            </a: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b="1" dirty="0">
              <a:solidFill>
                <a:srgbClr val="464646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</a:t>
            </a:r>
            <a:endParaRPr lang="en-US" altLang="ko-KR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 flipV="1">
            <a:off x="2659270" y="2780335"/>
            <a:ext cx="6509071" cy="20436"/>
          </a:xfrm>
          <a:prstGeom prst="line">
            <a:avLst/>
          </a:prstGeom>
          <a:ln w="19050"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647728" y="3082835"/>
            <a:ext cx="5622906" cy="101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사용자는 회원정보를 통해 관리되며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최소 물품 검색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기능부터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최대 장바구니 사용 및 물품 구매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게시판 글쓰기 및 답변 쓰기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구매 후 리뷰 쓰기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 정보 수정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및 탈퇴 등을 이용</a:t>
            </a:r>
            <a:endParaRPr lang="en-US" altLang="ko-KR" sz="1400" dirty="0">
              <a:solidFill>
                <a:srgbClr val="807662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47728" y="4309215"/>
            <a:ext cx="53552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최고 관리자를 기본으로 두고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최고 관리자를 통해서 관리자 계정 등록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삭제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관리자는 회원관리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물품 등록 및 삭제 등의 관리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공지사항 및 회원 게시판 관리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주문된 물품 확인 등의 기능을 이용</a:t>
            </a:r>
          </a:p>
        </p:txBody>
      </p:sp>
      <p:cxnSp>
        <p:nvCxnSpPr>
          <p:cNvPr id="24" name="직선 연결선 23"/>
          <p:cNvCxnSpPr/>
          <p:nvPr/>
        </p:nvCxnSpPr>
        <p:spPr>
          <a:xfrm flipH="1" flipV="1">
            <a:off x="2591399" y="5955838"/>
            <a:ext cx="6509071" cy="20436"/>
          </a:xfrm>
          <a:prstGeom prst="line">
            <a:avLst/>
          </a:prstGeom>
          <a:ln w="19050"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A529F4FC-EDAF-972D-5D90-248D82BC4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67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0152" y="542917"/>
            <a:ext cx="8278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1.1 </a:t>
            </a:r>
            <a:r>
              <a:rPr lang="ko-KR" altLang="en-US" sz="4000" b="1" dirty="0">
                <a:solidFill>
                  <a:schemeClr val="bg1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 </a:t>
            </a:r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</a:t>
            </a:r>
            <a:endParaRPr lang="en-US" altLang="ko-KR" sz="4000" b="1" dirty="0">
              <a:solidFill>
                <a:schemeClr val="bg1">
                  <a:lumMod val="7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3342" b="3755"/>
          <a:stretch/>
        </p:blipFill>
        <p:spPr>
          <a:xfrm>
            <a:off x="833065" y="1897459"/>
            <a:ext cx="5304464" cy="27720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>
              <a:rot lat="1080000" lon="20400000" rev="0"/>
            </a:camera>
            <a:lightRig rig="threePt" dir="t"/>
          </a:scene3d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3204" r="1051" b="3740"/>
          <a:stretch/>
        </p:blipFill>
        <p:spPr>
          <a:xfrm>
            <a:off x="3485297" y="2545531"/>
            <a:ext cx="5239907" cy="27720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>
              <a:rot lat="1080000" lon="20400000" rev="0"/>
            </a:camera>
            <a:lightRig rig="threePt" dir="t"/>
          </a:scene3d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t="3180" b="3958"/>
          <a:stretch/>
        </p:blipFill>
        <p:spPr>
          <a:xfrm>
            <a:off x="6305673" y="3157907"/>
            <a:ext cx="5306813" cy="27720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>
              <a:rot lat="1080000" lon="20400000" rev="0"/>
            </a:camera>
            <a:lightRig rig="threePt" dir="t"/>
          </a:scene3d>
        </p:spPr>
      </p:pic>
      <p:sp>
        <p:nvSpPr>
          <p:cNvPr id="15" name="직사각형 14"/>
          <p:cNvSpPr/>
          <p:nvPr/>
        </p:nvSpPr>
        <p:spPr>
          <a:xfrm>
            <a:off x="6305673" y="1614923"/>
            <a:ext cx="5463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solidFill>
                  <a:srgbClr val="46464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현재 운용되고 있는 쇼핑몰 웹 페이지 참조</a:t>
            </a:r>
            <a:endParaRPr lang="en-US" altLang="ko-KR" sz="1600" dirty="0">
              <a:solidFill>
                <a:srgbClr val="464646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0" name="Picture 16" descr="Le Imprese Associate - Confindustria Emilia">
            <a:extLst>
              <a:ext uri="{FF2B5EF4-FFF2-40B4-BE49-F238E27FC236}">
                <a16:creationId xmlns:a16="http://schemas.microsoft.com/office/drawing/2014/main" id="{9FAB63B6-1FBB-96B0-F384-435B261D7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74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4CE4A67-8280-2132-141F-94B896227329}"/>
              </a:ext>
            </a:extLst>
          </p:cNvPr>
          <p:cNvCxnSpPr>
            <a:cxnSpLocks/>
          </p:cNvCxnSpPr>
          <p:nvPr/>
        </p:nvCxnSpPr>
        <p:spPr>
          <a:xfrm>
            <a:off x="5604129" y="4583541"/>
            <a:ext cx="1368152" cy="0"/>
          </a:xfrm>
          <a:prstGeom prst="line">
            <a:avLst/>
          </a:prstGeom>
          <a:ln w="38100">
            <a:solidFill>
              <a:srgbClr val="AEB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54BDC7E-7A8E-DA23-90C6-2F54D960F237}"/>
              </a:ext>
            </a:extLst>
          </p:cNvPr>
          <p:cNvCxnSpPr>
            <a:cxnSpLocks/>
          </p:cNvCxnSpPr>
          <p:nvPr/>
        </p:nvCxnSpPr>
        <p:spPr>
          <a:xfrm>
            <a:off x="5626989" y="3287397"/>
            <a:ext cx="1368152" cy="0"/>
          </a:xfrm>
          <a:prstGeom prst="line">
            <a:avLst/>
          </a:prstGeom>
          <a:ln w="38100">
            <a:solidFill>
              <a:srgbClr val="AEB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6B7115-53CA-6D17-7340-46EB96239FDF}"/>
              </a:ext>
            </a:extLst>
          </p:cNvPr>
          <p:cNvSpPr/>
          <p:nvPr/>
        </p:nvSpPr>
        <p:spPr>
          <a:xfrm>
            <a:off x="3538757" y="1819275"/>
            <a:ext cx="5400600" cy="3930531"/>
          </a:xfrm>
          <a:prstGeom prst="rect">
            <a:avLst/>
          </a:prstGeom>
          <a:noFill/>
          <a:ln w="38100">
            <a:solidFill>
              <a:srgbClr val="AEB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74FF94E-4EDC-83C5-926A-1B0430D7F4B7}"/>
              </a:ext>
            </a:extLst>
          </p:cNvPr>
          <p:cNvSpPr/>
          <p:nvPr/>
        </p:nvSpPr>
        <p:spPr>
          <a:xfrm>
            <a:off x="1447599" y="3983170"/>
            <a:ext cx="4463867" cy="999958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2E02E82-C306-5556-F35E-65A8EF72FC7D}"/>
              </a:ext>
            </a:extLst>
          </p:cNvPr>
          <p:cNvSpPr/>
          <p:nvPr/>
        </p:nvSpPr>
        <p:spPr>
          <a:xfrm>
            <a:off x="6526681" y="1349699"/>
            <a:ext cx="4463867" cy="999958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BCFF3D6-0A37-4339-1BDE-6AF3C9AA241B}"/>
              </a:ext>
            </a:extLst>
          </p:cNvPr>
          <p:cNvSpPr/>
          <p:nvPr/>
        </p:nvSpPr>
        <p:spPr>
          <a:xfrm>
            <a:off x="6526681" y="2668064"/>
            <a:ext cx="4463867" cy="999958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C74E041-8498-A91C-A523-8EF83641042D}"/>
              </a:ext>
            </a:extLst>
          </p:cNvPr>
          <p:cNvSpPr/>
          <p:nvPr/>
        </p:nvSpPr>
        <p:spPr>
          <a:xfrm>
            <a:off x="1461241" y="2668063"/>
            <a:ext cx="4463867" cy="1000800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357C8F2-098D-66C2-14D0-0E340331F1A9}"/>
              </a:ext>
            </a:extLst>
          </p:cNvPr>
          <p:cNvSpPr/>
          <p:nvPr/>
        </p:nvSpPr>
        <p:spPr>
          <a:xfrm>
            <a:off x="6528048" y="5301209"/>
            <a:ext cx="4463867" cy="999958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8F37EC5-F0C5-4AB8-C5FA-B7F11C8376C2}"/>
              </a:ext>
            </a:extLst>
          </p:cNvPr>
          <p:cNvSpPr/>
          <p:nvPr/>
        </p:nvSpPr>
        <p:spPr>
          <a:xfrm>
            <a:off x="1459457" y="5304793"/>
            <a:ext cx="4463867" cy="1000800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5D2919B-4F13-CDDB-F901-E10C4F4DF5F8}"/>
              </a:ext>
            </a:extLst>
          </p:cNvPr>
          <p:cNvSpPr/>
          <p:nvPr/>
        </p:nvSpPr>
        <p:spPr>
          <a:xfrm>
            <a:off x="6526681" y="3986428"/>
            <a:ext cx="4463867" cy="999958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8627CCC-73C1-BA39-5633-2BC5F3403641}"/>
              </a:ext>
            </a:extLst>
          </p:cNvPr>
          <p:cNvSpPr/>
          <p:nvPr/>
        </p:nvSpPr>
        <p:spPr>
          <a:xfrm>
            <a:off x="1450525" y="1343182"/>
            <a:ext cx="4463867" cy="999958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C7832CD-32DF-5587-8227-DA9A16849D20}"/>
              </a:ext>
            </a:extLst>
          </p:cNvPr>
          <p:cNvSpPr/>
          <p:nvPr/>
        </p:nvSpPr>
        <p:spPr>
          <a:xfrm>
            <a:off x="1450525" y="2661547"/>
            <a:ext cx="4463867" cy="999958"/>
          </a:xfrm>
          <a:prstGeom prst="roundRect">
            <a:avLst/>
          </a:prstGeom>
          <a:solidFill>
            <a:srgbClr val="EEECE9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425F42E-1667-51AE-902E-27DEE6436EB6}"/>
              </a:ext>
            </a:extLst>
          </p:cNvPr>
          <p:cNvSpPr/>
          <p:nvPr/>
        </p:nvSpPr>
        <p:spPr>
          <a:xfrm>
            <a:off x="1448741" y="5298277"/>
            <a:ext cx="4463867" cy="1000800"/>
          </a:xfrm>
          <a:prstGeom prst="roundRect">
            <a:avLst/>
          </a:prstGeom>
          <a:solidFill>
            <a:srgbClr val="EEECE9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07583" y="500490"/>
            <a:ext cx="662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1.2 </a:t>
            </a:r>
            <a:r>
              <a:rPr lang="ko-KR" altLang="en-US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개발환경 </a:t>
            </a:r>
            <a:r>
              <a:rPr lang="en-US" altLang="ko-KR" sz="4000" b="1" dirty="0">
                <a:solidFill>
                  <a:srgbClr val="745E3F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(Resources)</a:t>
            </a:r>
            <a:endParaRPr lang="ko-KR" altLang="en-US" sz="4000" b="1" dirty="0">
              <a:solidFill>
                <a:srgbClr val="745E3F"/>
              </a:solidFill>
              <a:latin typeface="Segoe UI Light" panose="020B0502040204020203" pitchFamily="34" charset="0"/>
              <a:ea typeface="함초롬바탕" panose="02030504000101010101" pitchFamily="18" charset="-127"/>
              <a:cs typeface="Segoe UI Light" panose="020B0502040204020203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74964" y="1495735"/>
            <a:ext cx="30243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</a:p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7 Professional K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67150" y="2802794"/>
            <a:ext cx="36222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WAS</a:t>
            </a:r>
          </a:p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Apache Tomcat 9.0.31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8337299" y="5413955"/>
            <a:ext cx="24041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6" lvl="1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DBMS</a:t>
            </a:r>
            <a:r>
              <a:rPr lang="en-US" altLang="ko-KR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143996" lvl="1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Oracle XE 11g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7740925" y="1517158"/>
            <a:ext cx="3000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 </a:t>
            </a:r>
          </a:p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MVC model (model 2)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7223058" y="2810757"/>
            <a:ext cx="34325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WEB</a:t>
            </a:r>
            <a:r>
              <a:rPr lang="en-US" altLang="ko-KR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HTML5, CSS/CSS3, JavaScript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6578220" y="4006095"/>
            <a:ext cx="41152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TOOL </a:t>
            </a:r>
          </a:p>
          <a:p>
            <a:pPr algn="r"/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Eclipse IDE for Enterprise Java Developers, </a:t>
            </a:r>
            <a:r>
              <a:rPr lang="en-US" altLang="ko-KR" sz="1600" b="1" dirty="0" err="1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eXERD</a:t>
            </a: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(E-R Modeling Tool</a:t>
            </a:r>
            <a:endParaRPr lang="ko-KR" altLang="en-US" sz="1600" b="1" dirty="0">
              <a:solidFill>
                <a:srgbClr val="535F65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BE6C0F-40BB-4617-A9D5-5513EF284F76}"/>
              </a:ext>
            </a:extLst>
          </p:cNvPr>
          <p:cNvSpPr/>
          <p:nvPr/>
        </p:nvSpPr>
        <p:spPr>
          <a:xfrm>
            <a:off x="1438994" y="5398567"/>
            <a:ext cx="35808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9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LANGUAGE</a:t>
            </a:r>
            <a:r>
              <a:rPr lang="en-US" altLang="ko-KR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2399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 Platform 8, JSP &amp; Servlet 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9CC37F-AC30-9031-2C3F-C219A7DF66D3}"/>
              </a:ext>
            </a:extLst>
          </p:cNvPr>
          <p:cNvSpPr/>
          <p:nvPr/>
        </p:nvSpPr>
        <p:spPr>
          <a:xfrm>
            <a:off x="1437803" y="3994417"/>
            <a:ext cx="379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9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OPENSOURCE</a:t>
            </a:r>
          </a:p>
          <a:p>
            <a:pPr marL="2399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JavaScript jquery-3.4.1, jquery-ui-1.12.1, cos-26Dec2008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D5B0CBA-1BBC-BEA7-02DD-DC3B504A59DF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6239057" y="1819275"/>
            <a:ext cx="0" cy="3930531"/>
          </a:xfrm>
          <a:prstGeom prst="line">
            <a:avLst/>
          </a:prstGeom>
          <a:ln w="38100">
            <a:solidFill>
              <a:srgbClr val="AEB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FA76A-36E7-92EA-4ABC-36CB6E71590F}"/>
              </a:ext>
            </a:extLst>
          </p:cNvPr>
          <p:cNvSpPr/>
          <p:nvPr/>
        </p:nvSpPr>
        <p:spPr>
          <a:xfrm>
            <a:off x="5844625" y="1775304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87A844-2F5C-9ACF-67C8-DFB43CE5D8E7}"/>
              </a:ext>
            </a:extLst>
          </p:cNvPr>
          <p:cNvSpPr/>
          <p:nvPr/>
        </p:nvSpPr>
        <p:spPr>
          <a:xfrm>
            <a:off x="6473445" y="1774167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6BF844-6DBC-3D97-0015-42E464547810}"/>
              </a:ext>
            </a:extLst>
          </p:cNvPr>
          <p:cNvSpPr/>
          <p:nvPr/>
        </p:nvSpPr>
        <p:spPr>
          <a:xfrm>
            <a:off x="6471490" y="3238221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05E7D34-AA1D-0880-7CB8-4FFD419BED52}"/>
              </a:ext>
            </a:extLst>
          </p:cNvPr>
          <p:cNvSpPr/>
          <p:nvPr/>
        </p:nvSpPr>
        <p:spPr>
          <a:xfrm>
            <a:off x="5873040" y="3230357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E72F000-414C-F44D-09FA-318AEC76A164}"/>
              </a:ext>
            </a:extLst>
          </p:cNvPr>
          <p:cNvSpPr/>
          <p:nvPr/>
        </p:nvSpPr>
        <p:spPr>
          <a:xfrm>
            <a:off x="5864981" y="4524040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C33746B-1070-85A9-F303-73B3185266FF}"/>
              </a:ext>
            </a:extLst>
          </p:cNvPr>
          <p:cNvSpPr/>
          <p:nvPr/>
        </p:nvSpPr>
        <p:spPr>
          <a:xfrm>
            <a:off x="6471490" y="4524040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D5A5855-3D15-4A93-2133-574B94C6FBAE}"/>
              </a:ext>
            </a:extLst>
          </p:cNvPr>
          <p:cNvSpPr/>
          <p:nvPr/>
        </p:nvSpPr>
        <p:spPr>
          <a:xfrm>
            <a:off x="6470220" y="5687944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C8DBBBD-0A8D-B560-0973-2BD36D9F5525}"/>
              </a:ext>
            </a:extLst>
          </p:cNvPr>
          <p:cNvSpPr/>
          <p:nvPr/>
        </p:nvSpPr>
        <p:spPr>
          <a:xfrm>
            <a:off x="5861069" y="5691421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Picture 16" descr="Le Imprese Associate - Confindustria Emilia">
            <a:extLst>
              <a:ext uri="{FF2B5EF4-FFF2-40B4-BE49-F238E27FC236}">
                <a16:creationId xmlns:a16="http://schemas.microsoft.com/office/drawing/2014/main" id="{EDE6A04E-2E84-CE83-C240-880C6F466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60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3656" y="490320"/>
            <a:ext cx="11233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1.3 </a:t>
            </a:r>
            <a:r>
              <a:rPr lang="ko-KR" altLang="en-US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작업분할구조도 </a:t>
            </a:r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– </a:t>
            </a:r>
            <a:r>
              <a:rPr lang="ko-KR" altLang="en-US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사용자 모드 측 </a:t>
            </a:r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WBS</a:t>
            </a:r>
          </a:p>
          <a:p>
            <a:endParaRPr lang="ko-KR" altLang="en-US" sz="4000" b="1" dirty="0">
              <a:solidFill>
                <a:srgbClr val="745E3F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3113686" y="2526644"/>
            <a:ext cx="900000" cy="360000"/>
          </a:xfrm>
          <a:prstGeom prst="rect">
            <a:avLst/>
          </a:prstGeom>
          <a:solidFill>
            <a:srgbClr val="9E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10897370" y="2523415"/>
            <a:ext cx="900000" cy="360000"/>
          </a:xfrm>
          <a:prstGeom prst="rect">
            <a:avLst/>
          </a:prstGeom>
          <a:solidFill>
            <a:srgbClr val="D5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292641" y="3162567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회원가입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11334250" y="396129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삭제</a:t>
            </a:r>
          </a:p>
        </p:txBody>
      </p:sp>
      <p:cxnSp>
        <p:nvCxnSpPr>
          <p:cNvPr id="127" name="직선 연결선 126"/>
          <p:cNvCxnSpPr/>
          <p:nvPr/>
        </p:nvCxnSpPr>
        <p:spPr>
          <a:xfrm>
            <a:off x="4062049" y="4443537"/>
            <a:ext cx="0" cy="40230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/>
          <p:cNvSpPr/>
          <p:nvPr/>
        </p:nvSpPr>
        <p:spPr>
          <a:xfrm>
            <a:off x="2680020" y="5737842"/>
            <a:ext cx="720000" cy="504000"/>
          </a:xfrm>
          <a:prstGeom prst="rect">
            <a:avLst/>
          </a:prstGeom>
          <a:solidFill>
            <a:srgbClr val="EC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답변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보기</a:t>
            </a:r>
          </a:p>
        </p:txBody>
      </p:sp>
      <p:sp>
        <p:nvSpPr>
          <p:cNvPr id="165" name="직사각형 164"/>
          <p:cNvSpPr/>
          <p:nvPr/>
        </p:nvSpPr>
        <p:spPr>
          <a:xfrm>
            <a:off x="4013686" y="5737842"/>
            <a:ext cx="720000" cy="504000"/>
          </a:xfrm>
          <a:prstGeom prst="rect">
            <a:avLst/>
          </a:prstGeom>
          <a:solidFill>
            <a:srgbClr val="EC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좋아요 클릭</a:t>
            </a:r>
          </a:p>
        </p:txBody>
      </p:sp>
      <p:sp>
        <p:nvSpPr>
          <p:cNvPr id="168" name="직사각형 167"/>
          <p:cNvSpPr/>
          <p:nvPr/>
        </p:nvSpPr>
        <p:spPr>
          <a:xfrm>
            <a:off x="9696762" y="4925991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답변 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쓰기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75" name="왼쪽 대괄호 174"/>
          <p:cNvSpPr/>
          <p:nvPr/>
        </p:nvSpPr>
        <p:spPr>
          <a:xfrm rot="5400000">
            <a:off x="3635193" y="5005605"/>
            <a:ext cx="135770" cy="1316482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6" name="직선 연결선 175"/>
          <p:cNvCxnSpPr/>
          <p:nvPr/>
        </p:nvCxnSpPr>
        <p:spPr>
          <a:xfrm>
            <a:off x="3694295" y="5429069"/>
            <a:ext cx="0" cy="171422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5687516" y="1678271"/>
            <a:ext cx="0" cy="73287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왼쪽 대괄호 193"/>
          <p:cNvSpPr/>
          <p:nvPr/>
        </p:nvSpPr>
        <p:spPr>
          <a:xfrm rot="5400000">
            <a:off x="7385429" y="-1410601"/>
            <a:ext cx="127075" cy="777056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5350339" y="1301641"/>
            <a:ext cx="676393" cy="386155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*GWS</a:t>
            </a:r>
            <a:endParaRPr lang="ko-KR" altLang="en-US" sz="110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976836" y="1919435"/>
            <a:ext cx="1421360" cy="389708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로그아웃</a:t>
            </a:r>
          </a:p>
        </p:txBody>
      </p:sp>
      <p:sp>
        <p:nvSpPr>
          <p:cNvPr id="203" name="왼쪽 대괄호 202"/>
          <p:cNvSpPr/>
          <p:nvPr/>
        </p:nvSpPr>
        <p:spPr>
          <a:xfrm rot="5400000">
            <a:off x="5554663" y="-1696710"/>
            <a:ext cx="86878" cy="9637321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4" name="직선 연결선 203"/>
          <p:cNvCxnSpPr/>
          <p:nvPr/>
        </p:nvCxnSpPr>
        <p:spPr>
          <a:xfrm>
            <a:off x="2163865" y="3078512"/>
            <a:ext cx="0" cy="76829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>
            <a:endCxn id="148" idx="0"/>
          </p:cNvCxnSpPr>
          <p:nvPr/>
        </p:nvCxnSpPr>
        <p:spPr>
          <a:xfrm>
            <a:off x="7537973" y="3078511"/>
            <a:ext cx="0" cy="88119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왼쪽 대괄호 210"/>
          <p:cNvSpPr/>
          <p:nvPr/>
        </p:nvSpPr>
        <p:spPr>
          <a:xfrm rot="5400000">
            <a:off x="1819681" y="2695713"/>
            <a:ext cx="95453" cy="2397637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1679947" y="3160376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마이 페이지</a:t>
            </a:r>
          </a:p>
        </p:txBody>
      </p:sp>
      <p:cxnSp>
        <p:nvCxnSpPr>
          <p:cNvPr id="215" name="직선 연결선 214"/>
          <p:cNvCxnSpPr/>
          <p:nvPr/>
        </p:nvCxnSpPr>
        <p:spPr>
          <a:xfrm>
            <a:off x="1703512" y="3846805"/>
            <a:ext cx="0" cy="108000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274045" y="394593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정보수정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1869137" y="3942256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주문내역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1068134" y="3939537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적립금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(mileage)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2670495" y="394129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장바구니 확인</a:t>
            </a:r>
          </a:p>
        </p:txBody>
      </p:sp>
      <p:cxnSp>
        <p:nvCxnSpPr>
          <p:cNvPr id="217" name="직선 연결선 216"/>
          <p:cNvCxnSpPr/>
          <p:nvPr/>
        </p:nvCxnSpPr>
        <p:spPr>
          <a:xfrm>
            <a:off x="2395662" y="3849980"/>
            <a:ext cx="0" cy="90989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왼쪽 대괄호 218"/>
          <p:cNvSpPr/>
          <p:nvPr/>
        </p:nvSpPr>
        <p:spPr>
          <a:xfrm rot="5400000">
            <a:off x="4835732" y="3107889"/>
            <a:ext cx="98650" cy="1591086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0" name="직선 연결선 219"/>
          <p:cNvCxnSpPr/>
          <p:nvPr/>
        </p:nvCxnSpPr>
        <p:spPr>
          <a:xfrm>
            <a:off x="4898203" y="3078511"/>
            <a:ext cx="0" cy="875928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4394147" y="3162439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상품관련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4503350" y="394593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상품검색</a:t>
            </a:r>
          </a:p>
        </p:txBody>
      </p:sp>
      <p:sp>
        <p:nvSpPr>
          <p:cNvPr id="144" name="직사각형 143"/>
          <p:cNvSpPr/>
          <p:nvPr/>
        </p:nvSpPr>
        <p:spPr>
          <a:xfrm>
            <a:off x="3698388" y="3940944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상세보기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5308554" y="3945778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</a:t>
            </a:r>
            <a:r>
              <a:rPr lang="en-US" altLang="ko-KR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LIST</a:t>
            </a:r>
            <a:endParaRPr lang="ko-KR" altLang="en-US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34" name="왼쪽 대괄호 233"/>
          <p:cNvSpPr/>
          <p:nvPr/>
        </p:nvSpPr>
        <p:spPr>
          <a:xfrm rot="5400000">
            <a:off x="7484920" y="3094899"/>
            <a:ext cx="106106" cy="160992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7033917" y="3160376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안내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8016001" y="3952912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고객센터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7200751" y="3959708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찾아오기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6394268" y="3952912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회사소개</a:t>
            </a:r>
          </a:p>
        </p:txBody>
      </p:sp>
      <p:sp>
        <p:nvSpPr>
          <p:cNvPr id="240" name="왼쪽 대괄호 239"/>
          <p:cNvSpPr/>
          <p:nvPr/>
        </p:nvSpPr>
        <p:spPr>
          <a:xfrm rot="5400000">
            <a:off x="10412625" y="2703120"/>
            <a:ext cx="78771" cy="2452227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1" name="직선 연결선 240"/>
          <p:cNvCxnSpPr/>
          <p:nvPr/>
        </p:nvCxnSpPr>
        <p:spPr>
          <a:xfrm>
            <a:off x="10415588" y="3519488"/>
            <a:ext cx="0" cy="371475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10876086" y="3891933"/>
            <a:ext cx="1464" cy="7046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9696762" y="3954897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보기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10524874" y="3961857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수정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8877704" y="3954897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작성</a:t>
            </a:r>
          </a:p>
        </p:txBody>
      </p:sp>
      <p:sp>
        <p:nvSpPr>
          <p:cNvPr id="274" name="왼쪽 대괄호 273"/>
          <p:cNvSpPr/>
          <p:nvPr/>
        </p:nvSpPr>
        <p:spPr>
          <a:xfrm rot="5400000">
            <a:off x="4105845" y="3596998"/>
            <a:ext cx="80349" cy="2577637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5" name="직선 연결선 274"/>
          <p:cNvCxnSpPr/>
          <p:nvPr/>
        </p:nvCxnSpPr>
        <p:spPr>
          <a:xfrm>
            <a:off x="3703078" y="4845642"/>
            <a:ext cx="0" cy="108000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4584274" y="4848817"/>
            <a:ext cx="0" cy="108000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/>
          <p:cNvSpPr/>
          <p:nvPr/>
        </p:nvSpPr>
        <p:spPr>
          <a:xfrm>
            <a:off x="2495689" y="4928095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바로 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구매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5078122" y="4925069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장바구니 담기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4212744" y="4918897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</a:t>
            </a:r>
            <a:endParaRPr lang="en-US" altLang="ko-KR" sz="105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쓰기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3351574" y="4930980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보기</a:t>
            </a:r>
          </a:p>
        </p:txBody>
      </p:sp>
      <p:cxnSp>
        <p:nvCxnSpPr>
          <p:cNvPr id="282" name="직선 연결선 281"/>
          <p:cNvCxnSpPr>
            <a:endCxn id="168" idx="0"/>
          </p:cNvCxnSpPr>
          <p:nvPr/>
        </p:nvCxnSpPr>
        <p:spPr>
          <a:xfrm>
            <a:off x="10056440" y="4463708"/>
            <a:ext cx="322" cy="46228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/>
          <p:cNvSpPr/>
          <p:nvPr/>
        </p:nvSpPr>
        <p:spPr>
          <a:xfrm>
            <a:off x="9912707" y="3160376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통합 게시판</a:t>
            </a:r>
          </a:p>
        </p:txBody>
      </p:sp>
      <p:cxnSp>
        <p:nvCxnSpPr>
          <p:cNvPr id="295" name="직선 연결선 294"/>
          <p:cNvCxnSpPr>
            <a:stCxn id="131" idx="2"/>
          </p:cNvCxnSpPr>
          <p:nvPr/>
        </p:nvCxnSpPr>
        <p:spPr>
          <a:xfrm>
            <a:off x="3563686" y="2886644"/>
            <a:ext cx="0" cy="19919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EACA7F-12B9-0395-D28A-4E2E2C713F6D}"/>
              </a:ext>
            </a:extLst>
          </p:cNvPr>
          <p:cNvSpPr/>
          <p:nvPr/>
        </p:nvSpPr>
        <p:spPr>
          <a:xfrm>
            <a:off x="7979707" y="4918897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하기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E111319-8B2D-CA89-0D4E-B0A857F3C788}"/>
              </a:ext>
            </a:extLst>
          </p:cNvPr>
          <p:cNvCxnSpPr>
            <a:endCxn id="60" idx="0"/>
          </p:cNvCxnSpPr>
          <p:nvPr/>
        </p:nvCxnSpPr>
        <p:spPr>
          <a:xfrm>
            <a:off x="8339385" y="4456614"/>
            <a:ext cx="322" cy="46228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16" descr="Le Imprese Associate - Confindustria Emilia">
            <a:extLst>
              <a:ext uri="{FF2B5EF4-FFF2-40B4-BE49-F238E27FC236}">
                <a16:creationId xmlns:a16="http://schemas.microsoft.com/office/drawing/2014/main" id="{5CA650B0-F780-E944-405E-06115ED7B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3731B5DA-6D26-1351-F090-C14DA14B5539}"/>
              </a:ext>
            </a:extLst>
          </p:cNvPr>
          <p:cNvSpPr/>
          <p:nvPr/>
        </p:nvSpPr>
        <p:spPr>
          <a:xfrm>
            <a:off x="180137" y="6406721"/>
            <a:ext cx="18362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*GW = </a:t>
            </a:r>
            <a:r>
              <a:rPr lang="en-US" altLang="ko-KR" sz="1200" b="1" dirty="0" err="1" smtClean="0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GiustiWebSystem</a:t>
            </a:r>
            <a:endParaRPr lang="en-US" altLang="ko-KR" sz="1200" b="1" dirty="0">
              <a:solidFill>
                <a:srgbClr val="464646"/>
              </a:solidFill>
              <a:latin typeface="Segoe UI Light" panose="020B0502040204020203" pitchFamily="34" charset="0"/>
              <a:ea typeface="함초롬바탕" panose="02030504000101010101" pitchFamily="18" charset="-127"/>
              <a:cs typeface="Segoe UI Light" panose="020B0502040204020203" pitchFamily="34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696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3656" y="490320"/>
            <a:ext cx="11233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1.3 </a:t>
            </a:r>
            <a:r>
              <a:rPr lang="ko-KR" altLang="en-US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작업분할구조도 </a:t>
            </a:r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– </a:t>
            </a:r>
            <a:r>
              <a:rPr lang="ko-KR" altLang="en-US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모드 측 </a:t>
            </a:r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WBS</a:t>
            </a:r>
          </a:p>
          <a:p>
            <a:endParaRPr lang="ko-KR" altLang="en-US" sz="4000" b="1" dirty="0">
              <a:solidFill>
                <a:srgbClr val="745E3F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80137" y="6406721"/>
            <a:ext cx="18362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*GW = </a:t>
            </a:r>
            <a:r>
              <a:rPr lang="en-US" altLang="ko-KR" sz="1200" b="1" dirty="0" err="1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GiustiWebSystem</a:t>
            </a:r>
            <a:endParaRPr lang="en-US" altLang="ko-KR" sz="1200" b="1" dirty="0">
              <a:solidFill>
                <a:srgbClr val="464646"/>
              </a:solidFill>
              <a:latin typeface="Segoe UI Light" panose="020B0502040204020203" pitchFamily="34" charset="0"/>
              <a:ea typeface="함초롬바탕" panose="02030504000101010101" pitchFamily="18" charset="-127"/>
              <a:cs typeface="Segoe UI Light" panose="020B0502040204020203" pitchFamily="34" charset="0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8877704" y="2530286"/>
            <a:ext cx="900000" cy="360000"/>
          </a:xfrm>
          <a:prstGeom prst="rect">
            <a:avLst/>
          </a:prstGeom>
          <a:solidFill>
            <a:srgbClr val="9E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1116341" y="2506678"/>
            <a:ext cx="900000" cy="360000"/>
          </a:xfrm>
          <a:prstGeom prst="rect">
            <a:avLst/>
          </a:prstGeom>
          <a:solidFill>
            <a:srgbClr val="D5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966919" y="3163283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관리</a:t>
            </a:r>
            <a:endParaRPr lang="en-US" altLang="ko-KR" sz="110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11334250" y="396129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삭제</a:t>
            </a:r>
          </a:p>
        </p:txBody>
      </p:sp>
      <p:cxnSp>
        <p:nvCxnSpPr>
          <p:cNvPr id="192" name="직선 연결선 191"/>
          <p:cNvCxnSpPr/>
          <p:nvPr/>
        </p:nvCxnSpPr>
        <p:spPr>
          <a:xfrm>
            <a:off x="5687516" y="1678271"/>
            <a:ext cx="0" cy="73287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왼쪽 대괄호 193"/>
          <p:cNvSpPr/>
          <p:nvPr/>
        </p:nvSpPr>
        <p:spPr>
          <a:xfrm rot="5400000">
            <a:off x="5371300" y="-1426500"/>
            <a:ext cx="127075" cy="777056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5350339" y="1301641"/>
            <a:ext cx="676393" cy="386155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*GWS</a:t>
            </a:r>
            <a:endParaRPr lang="ko-KR" altLang="en-US" sz="110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976836" y="1919435"/>
            <a:ext cx="1421360" cy="389708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로그아웃</a:t>
            </a:r>
          </a:p>
        </p:txBody>
      </p:sp>
      <p:sp>
        <p:nvSpPr>
          <p:cNvPr id="203" name="왼쪽 대괄호 202"/>
          <p:cNvSpPr/>
          <p:nvPr/>
        </p:nvSpPr>
        <p:spPr>
          <a:xfrm rot="5400000">
            <a:off x="5909143" y="-1343143"/>
            <a:ext cx="85963" cy="892927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0" name="직선 연결선 209"/>
          <p:cNvCxnSpPr>
            <a:endCxn id="148" idx="0"/>
          </p:cNvCxnSpPr>
          <p:nvPr/>
        </p:nvCxnSpPr>
        <p:spPr>
          <a:xfrm>
            <a:off x="8051453" y="3077623"/>
            <a:ext cx="0" cy="88119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왼쪽 대괄호 210"/>
          <p:cNvSpPr/>
          <p:nvPr/>
        </p:nvSpPr>
        <p:spPr>
          <a:xfrm rot="5400000">
            <a:off x="1421571" y="3068118"/>
            <a:ext cx="85964" cy="1651120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270888" y="3934141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등록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2793087" y="394263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 조회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1875014" y="3934141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삭제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3594445" y="3941674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매출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</a:t>
            </a:r>
          </a:p>
        </p:txBody>
      </p:sp>
      <p:sp>
        <p:nvSpPr>
          <p:cNvPr id="219" name="왼쪽 대괄호 218"/>
          <p:cNvSpPr/>
          <p:nvPr/>
        </p:nvSpPr>
        <p:spPr>
          <a:xfrm rot="5400000">
            <a:off x="5527341" y="3085837"/>
            <a:ext cx="91461" cy="1631370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0" name="직선 연결선 219"/>
          <p:cNvCxnSpPr/>
          <p:nvPr/>
        </p:nvCxnSpPr>
        <p:spPr>
          <a:xfrm flipH="1">
            <a:off x="5573071" y="3072796"/>
            <a:ext cx="4628" cy="1574625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5077772" y="3166249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상품관리</a:t>
            </a:r>
          </a:p>
        </p:txBody>
      </p:sp>
      <p:sp>
        <p:nvSpPr>
          <p:cNvPr id="234" name="왼쪽 대괄호 233"/>
          <p:cNvSpPr/>
          <p:nvPr/>
        </p:nvSpPr>
        <p:spPr>
          <a:xfrm rot="5400000">
            <a:off x="7998400" y="3094011"/>
            <a:ext cx="106106" cy="160992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7547397" y="3159488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안내 관리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8529481" y="3952024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 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7714231" y="3958820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찾아오기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수정</a:t>
            </a:r>
          </a:p>
        </p:txBody>
      </p:sp>
      <p:sp>
        <p:nvSpPr>
          <p:cNvPr id="240" name="왼쪽 대괄호 239"/>
          <p:cNvSpPr/>
          <p:nvPr/>
        </p:nvSpPr>
        <p:spPr>
          <a:xfrm rot="5400000">
            <a:off x="10850349" y="3131937"/>
            <a:ext cx="69861" cy="1585686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1" name="직선 연결선 240"/>
          <p:cNvCxnSpPr/>
          <p:nvPr/>
        </p:nvCxnSpPr>
        <p:spPr>
          <a:xfrm>
            <a:off x="10415588" y="3519488"/>
            <a:ext cx="0" cy="371475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>
            <a:endCxn id="152" idx="0"/>
          </p:cNvCxnSpPr>
          <p:nvPr/>
        </p:nvCxnSpPr>
        <p:spPr>
          <a:xfrm>
            <a:off x="10876086" y="3891933"/>
            <a:ext cx="0" cy="73326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10532769" y="3965259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보기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9714605" y="3952912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게시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4841988" y="5518070"/>
            <a:ext cx="720000" cy="504000"/>
          </a:xfrm>
          <a:prstGeom prst="rect">
            <a:avLst/>
          </a:prstGeom>
          <a:solidFill>
            <a:srgbClr val="EC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재고 </a:t>
            </a:r>
            <a:endParaRPr lang="en-US" altLang="ko-KR" sz="105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추가</a:t>
            </a:r>
          </a:p>
        </p:txBody>
      </p:sp>
      <p:sp>
        <p:nvSpPr>
          <p:cNvPr id="137" name="직사각형 136"/>
          <p:cNvSpPr/>
          <p:nvPr/>
        </p:nvSpPr>
        <p:spPr>
          <a:xfrm>
            <a:off x="9912707" y="3160376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통합 게시판</a:t>
            </a:r>
          </a:p>
        </p:txBody>
      </p:sp>
      <p:cxnSp>
        <p:nvCxnSpPr>
          <p:cNvPr id="295" name="직선 연결선 294"/>
          <p:cNvCxnSpPr/>
          <p:nvPr/>
        </p:nvCxnSpPr>
        <p:spPr>
          <a:xfrm>
            <a:off x="9320120" y="2883415"/>
            <a:ext cx="0" cy="19919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cxnSpLocks/>
            <a:endCxn id="49" idx="0"/>
          </p:cNvCxnSpPr>
          <p:nvPr/>
        </p:nvCxnSpPr>
        <p:spPr>
          <a:xfrm flipH="1">
            <a:off x="1431443" y="3518393"/>
            <a:ext cx="0" cy="415748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왼쪽 대괄호 58"/>
          <p:cNvSpPr/>
          <p:nvPr/>
        </p:nvSpPr>
        <p:spPr>
          <a:xfrm rot="5400000">
            <a:off x="3456969" y="3492909"/>
            <a:ext cx="79337" cy="803127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/>
          <p:cNvCxnSpPr>
            <a:cxnSpLocks/>
            <a:endCxn id="59" idx="1"/>
          </p:cNvCxnSpPr>
          <p:nvPr/>
        </p:nvCxnSpPr>
        <p:spPr>
          <a:xfrm>
            <a:off x="3467223" y="3076907"/>
            <a:ext cx="0" cy="77789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/>
          <p:cNvSpPr/>
          <p:nvPr/>
        </p:nvSpPr>
        <p:spPr>
          <a:xfrm>
            <a:off x="4830491" y="4751185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</a:t>
            </a:r>
            <a:endParaRPr lang="en-US" altLang="ko-KR" sz="105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수정</a:t>
            </a:r>
            <a:endParaRPr lang="en-US" altLang="ko-KR" sz="105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397202" y="394552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등록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5638359" y="4747601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</a:t>
            </a:r>
            <a:endParaRPr lang="en-US" altLang="ko-KR" sz="105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6038196" y="3942390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리뷰답변작성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877849" y="3952024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회사소개 글 수정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5217699" y="3942390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2" name="왼쪽 대괄호 71"/>
          <p:cNvSpPr/>
          <p:nvPr/>
        </p:nvSpPr>
        <p:spPr>
          <a:xfrm rot="5400000">
            <a:off x="5535532" y="4289750"/>
            <a:ext cx="105156" cy="820498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/>
          <p:cNvCxnSpPr>
            <a:stCxn id="142" idx="2"/>
          </p:cNvCxnSpPr>
          <p:nvPr/>
        </p:nvCxnSpPr>
        <p:spPr>
          <a:xfrm flipH="1">
            <a:off x="5177861" y="5255185"/>
            <a:ext cx="0" cy="262885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/>
          <p:cNvSpPr/>
          <p:nvPr/>
        </p:nvSpPr>
        <p:spPr>
          <a:xfrm>
            <a:off x="2979234" y="3159488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 관리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A6DF9E-8585-5A18-6300-80C769E7CA1E}"/>
              </a:ext>
            </a:extLst>
          </p:cNvPr>
          <p:cNvSpPr/>
          <p:nvPr/>
        </p:nvSpPr>
        <p:spPr>
          <a:xfrm>
            <a:off x="1071443" y="3934141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정보수정</a:t>
            </a:r>
          </a:p>
        </p:txBody>
      </p:sp>
      <p:pic>
        <p:nvPicPr>
          <p:cNvPr id="53" name="Picture 16" descr="Le Imprese Associate - Confindustria Emilia">
            <a:extLst>
              <a:ext uri="{FF2B5EF4-FFF2-40B4-BE49-F238E27FC236}">
                <a16:creationId xmlns:a16="http://schemas.microsoft.com/office/drawing/2014/main" id="{4E2CCA20-09F5-000E-9648-5F0CBC69B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014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3656" y="490320"/>
            <a:ext cx="11233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1.4 Gantt Chart</a:t>
            </a:r>
            <a:r>
              <a:rPr lang="ko-KR" altLang="en-US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이용한 일정관리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FF5130-A345-3E77-7578-CFCBE1C80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1340768"/>
            <a:ext cx="8759666" cy="5303759"/>
          </a:xfrm>
          <a:prstGeom prst="rect">
            <a:avLst/>
          </a:prstGeom>
        </p:spPr>
      </p:pic>
      <p:pic>
        <p:nvPicPr>
          <p:cNvPr id="62" name="Picture 16" descr="Le Imprese Associate - Confindustria Emilia">
            <a:extLst>
              <a:ext uri="{FF2B5EF4-FFF2-40B4-BE49-F238E27FC236}">
                <a16:creationId xmlns:a16="http://schemas.microsoft.com/office/drawing/2014/main" id="{50790804-A021-C56B-3E40-BA5857124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982626"/>
      </p:ext>
    </p:extLst>
  </p:cSld>
  <p:clrMapOvr>
    <a:masterClrMapping/>
  </p:clrMapOvr>
</p:sld>
</file>

<file path=ppt/theme/theme1.xml><?xml version="1.0" encoding="utf-8"?>
<a:theme xmlns:a="http://schemas.openxmlformats.org/drawingml/2006/main" name="ppt_designmasterBW_2005">
  <a:themeElements>
    <a:clrScheme name="ppt_designmasterBW_2005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pt_designmasterBW_2005">
      <a:majorFont>
        <a:latin typeface="Arial Narrow"/>
        <a:ea typeface="굴림"/>
        <a:cs typeface=""/>
      </a:majorFont>
      <a:minorFont>
        <a:latin typeface="Arial Narrow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ppt_designmasterBW_200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ppt_designmasterBW_2005</Template>
  <TotalTime>61166</TotalTime>
  <Words>1173</Words>
  <Application>Microsoft Office PowerPoint</Application>
  <PresentationFormat>와이드스크린</PresentationFormat>
  <Paragraphs>317</Paragraphs>
  <Slides>20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35" baseType="lpstr">
      <vt:lpstr>굴림</vt:lpstr>
      <vt:lpstr>맑은 고딕</vt:lpstr>
      <vt:lpstr>Wingdings</vt:lpstr>
      <vt:lpstr>함초롬바탕</vt:lpstr>
      <vt:lpstr>Calibri</vt:lpstr>
      <vt:lpstr>Arial</vt:lpstr>
      <vt:lpstr>Segoe UI Light</vt:lpstr>
      <vt:lpstr>Microsoft YaHei Light</vt:lpstr>
      <vt:lpstr>Microsoft YaHei UI Light</vt:lpstr>
      <vt:lpstr>Segoe UI Semilight</vt:lpstr>
      <vt:lpstr>한컴 윤고딕 230</vt:lpstr>
      <vt:lpstr>Arial Narrow</vt:lpstr>
      <vt:lpstr>ppt_designmasterBW_2005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주세페주스티코리아  Giuseppe Giusti Korea CO., LTD</dc:title>
  <dc:creator>Giusti Korea</dc:creator>
  <cp:lastModifiedBy>user</cp:lastModifiedBy>
  <cp:revision>2735</cp:revision>
  <cp:lastPrinted>2019-09-30T03:51:52Z</cp:lastPrinted>
  <dcterms:created xsi:type="dcterms:W3CDTF">2006-09-21T23:36:14Z</dcterms:created>
  <dcterms:modified xsi:type="dcterms:W3CDTF">2022-06-27T09:23:31Z</dcterms:modified>
</cp:coreProperties>
</file>